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aleway"/>
      <p:regular r:id="rId33"/>
      <p:bold r:id="rId34"/>
      <p:italic r:id="rId35"/>
      <p:boldItalic r:id="rId36"/>
    </p:embeddedFont>
    <p:embeddedFont>
      <p:font typeface="Raleway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alewayMedium-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aleway-italic.fntdata"/><Relationship Id="rId12" Type="http://schemas.openxmlformats.org/officeDocument/2006/relationships/slide" Target="slides/slide8.xml"/><Relationship Id="rId34" Type="http://schemas.openxmlformats.org/officeDocument/2006/relationships/font" Target="fonts/Raleway-bold.fntdata"/><Relationship Id="rId15" Type="http://schemas.openxmlformats.org/officeDocument/2006/relationships/slide" Target="slides/slide11.xml"/><Relationship Id="rId37" Type="http://schemas.openxmlformats.org/officeDocument/2006/relationships/font" Target="fonts/RalewayMedium-regular.fntdata"/><Relationship Id="rId14" Type="http://schemas.openxmlformats.org/officeDocument/2006/relationships/slide" Target="slides/slide10.xml"/><Relationship Id="rId36" Type="http://schemas.openxmlformats.org/officeDocument/2006/relationships/font" Target="fonts/Raleway-boldItalic.fntdata"/><Relationship Id="rId17" Type="http://schemas.openxmlformats.org/officeDocument/2006/relationships/slide" Target="slides/slide13.xml"/><Relationship Id="rId39" Type="http://schemas.openxmlformats.org/officeDocument/2006/relationships/font" Target="fonts/RalewayMedium-italic.fntdata"/><Relationship Id="rId16" Type="http://schemas.openxmlformats.org/officeDocument/2006/relationships/slide" Target="slides/slide12.xml"/><Relationship Id="rId38" Type="http://schemas.openxmlformats.org/officeDocument/2006/relationships/font" Target="fonts/RalewayMedium-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hyperlink" Target="http://info.cern.c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w3.org/TR/html5/" TargetMode="External"/><Relationship Id="rId4" Type="http://schemas.openxmlformats.org/officeDocument/2006/relationships/hyperlink" Target="https://developer.mozilla.org/en-US/docs/Web/HTML/Elemen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eveloper.mozilla.org/en-US/docs/Web/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9.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4.png"/><Relationship Id="rId11" Type="http://schemas.openxmlformats.org/officeDocument/2006/relationships/image" Target="../media/image30.png"/><Relationship Id="rId10" Type="http://schemas.openxmlformats.org/officeDocument/2006/relationships/image" Target="../media/image2.png"/><Relationship Id="rId9"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10.png"/><Relationship Id="rId8"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latin typeface="Raleway"/>
                <a:ea typeface="Raleway"/>
                <a:cs typeface="Raleway"/>
                <a:sym typeface="Raleway"/>
              </a:rPr>
              <a:t>JS stream</a:t>
            </a:r>
            <a:endParaRPr>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Shape 124"/>
          <p:cNvPicPr preferRelativeResize="0"/>
          <p:nvPr/>
        </p:nvPicPr>
        <p:blipFill rotWithShape="1">
          <a:blip r:embed="rId3">
            <a:alphaModFix/>
          </a:blip>
          <a:srcRect b="0" l="34610" r="0" t="0"/>
          <a:stretch/>
        </p:blipFill>
        <p:spPr>
          <a:xfrm>
            <a:off x="4924600" y="1064050"/>
            <a:ext cx="3613500" cy="3453900"/>
          </a:xfrm>
          <a:prstGeom prst="rect">
            <a:avLst/>
          </a:prstGeom>
          <a:noFill/>
          <a:ln>
            <a:noFill/>
          </a:ln>
        </p:spPr>
      </p:pic>
      <p:sp>
        <p:nvSpPr>
          <p:cNvPr id="125" name="Shape 125"/>
          <p:cNvSpPr txBox="1"/>
          <p:nvPr/>
        </p:nvSpPr>
        <p:spPr>
          <a:xfrm>
            <a:off x="477600" y="1630275"/>
            <a:ext cx="3714900" cy="3000000"/>
          </a:xfrm>
          <a:prstGeom prst="rect">
            <a:avLst/>
          </a:prstGeom>
          <a:noFill/>
          <a:ln>
            <a:noFill/>
          </a:ln>
        </p:spPr>
        <p:txBody>
          <a:bodyPr anchorCtr="0" anchor="ctr" bIns="91425" lIns="91425" spcFirstLastPara="1" rIns="91425" wrap="square" tIns="91425">
            <a:noAutofit/>
          </a:bodyPr>
          <a:lstStyle/>
          <a:p>
            <a:pPr indent="-381000" lvl="0" marL="457200" rtl="0">
              <a:lnSpc>
                <a:spcPct val="115000"/>
              </a:lnSpc>
              <a:spcBef>
                <a:spcPts val="0"/>
              </a:spcBef>
              <a:spcAft>
                <a:spcPts val="0"/>
              </a:spcAft>
              <a:buClr>
                <a:srgbClr val="424242"/>
              </a:buClr>
              <a:buSzPts val="2400"/>
              <a:buFont typeface="Raleway"/>
              <a:buChar char="●"/>
            </a:pPr>
            <a:r>
              <a:rPr b="1" lang="en-GB" sz="2400">
                <a:solidFill>
                  <a:srgbClr val="424242"/>
                </a:solidFill>
                <a:latin typeface="Raleway"/>
                <a:ea typeface="Raleway"/>
                <a:cs typeface="Raleway"/>
                <a:sym typeface="Raleway"/>
              </a:rPr>
              <a:t>1989 m.</a:t>
            </a:r>
            <a:r>
              <a:rPr lang="en-GB" sz="2400">
                <a:solidFill>
                  <a:srgbClr val="424242"/>
                </a:solidFill>
                <a:latin typeface="Raleway"/>
                <a:ea typeface="Raleway"/>
                <a:cs typeface="Raleway"/>
                <a:sym typeface="Raleway"/>
              </a:rPr>
              <a:t> </a:t>
            </a:r>
            <a:r>
              <a:rPr lang="en-GB" sz="2400">
                <a:solidFill>
                  <a:srgbClr val="424242"/>
                </a:solidFill>
                <a:latin typeface="Raleway"/>
                <a:ea typeface="Raleway"/>
                <a:cs typeface="Raleway"/>
                <a:sym typeface="Raleway"/>
              </a:rPr>
              <a:t>physicist</a:t>
            </a:r>
            <a:r>
              <a:rPr lang="en-GB" sz="2400">
                <a:solidFill>
                  <a:srgbClr val="424242"/>
                </a:solidFill>
                <a:latin typeface="Raleway"/>
                <a:ea typeface="Raleway"/>
                <a:cs typeface="Raleway"/>
                <a:sym typeface="Raleway"/>
              </a:rPr>
              <a:t> </a:t>
            </a:r>
            <a:r>
              <a:rPr b="1" lang="en-GB" sz="2400">
                <a:solidFill>
                  <a:srgbClr val="424242"/>
                </a:solidFill>
                <a:latin typeface="Raleway"/>
                <a:ea typeface="Raleway"/>
                <a:cs typeface="Raleway"/>
                <a:sym typeface="Raleway"/>
              </a:rPr>
              <a:t>Tim Berners-Lee</a:t>
            </a:r>
            <a:r>
              <a:rPr lang="en-GB" sz="2400">
                <a:solidFill>
                  <a:srgbClr val="424242"/>
                </a:solidFill>
                <a:latin typeface="Raleway"/>
                <a:ea typeface="Raleway"/>
                <a:cs typeface="Raleway"/>
                <a:sym typeface="Raleway"/>
              </a:rPr>
              <a:t> i</a:t>
            </a:r>
            <a:r>
              <a:rPr lang="en-GB" sz="2400">
                <a:solidFill>
                  <a:schemeClr val="dk1"/>
                </a:solidFill>
                <a:highlight>
                  <a:srgbClr val="FFFFFF"/>
                </a:highlight>
                <a:latin typeface="Raleway"/>
                <a:ea typeface="Raleway"/>
                <a:cs typeface="Raleway"/>
                <a:sym typeface="Raleway"/>
              </a:rPr>
              <a:t>nvented the World Wide Web</a:t>
            </a:r>
            <a:endParaRPr sz="2400">
              <a:solidFill>
                <a:srgbClr val="424242"/>
              </a:solidFill>
              <a:latin typeface="Raleway"/>
              <a:ea typeface="Raleway"/>
              <a:cs typeface="Raleway"/>
              <a:sym typeface="Raleway"/>
            </a:endParaRPr>
          </a:p>
          <a:p>
            <a:pPr indent="-381000" lvl="0" marL="457200" rtl="0">
              <a:lnSpc>
                <a:spcPct val="115000"/>
              </a:lnSpc>
              <a:spcBef>
                <a:spcPts val="0"/>
              </a:spcBef>
              <a:spcAft>
                <a:spcPts val="0"/>
              </a:spcAft>
              <a:buClr>
                <a:srgbClr val="424242"/>
              </a:buClr>
              <a:buSzPts val="2400"/>
              <a:buFont typeface="Raleway"/>
              <a:buChar char="●"/>
            </a:pPr>
            <a:r>
              <a:rPr b="1" lang="en-GB" sz="2400">
                <a:solidFill>
                  <a:srgbClr val="424242"/>
                </a:solidFill>
                <a:latin typeface="Raleway"/>
                <a:ea typeface="Raleway"/>
                <a:cs typeface="Raleway"/>
                <a:sym typeface="Raleway"/>
              </a:rPr>
              <a:t>1990 m.</a:t>
            </a:r>
            <a:r>
              <a:rPr lang="en-GB" sz="2400">
                <a:solidFill>
                  <a:srgbClr val="424242"/>
                </a:solidFill>
                <a:latin typeface="Raleway"/>
                <a:ea typeface="Raleway"/>
                <a:cs typeface="Raleway"/>
                <a:sym typeface="Raleway"/>
              </a:rPr>
              <a:t> </a:t>
            </a:r>
            <a:r>
              <a:rPr lang="en-GB" sz="2400">
                <a:solidFill>
                  <a:srgbClr val="424242"/>
                </a:solidFill>
                <a:latin typeface="Raleway"/>
                <a:ea typeface="Raleway"/>
                <a:cs typeface="Raleway"/>
                <a:sym typeface="Raleway"/>
              </a:rPr>
              <a:t>wrote the first web client</a:t>
            </a:r>
            <a:br>
              <a:rPr lang="en-GB" sz="2400">
                <a:solidFill>
                  <a:srgbClr val="424242"/>
                </a:solidFill>
                <a:latin typeface="Raleway"/>
                <a:ea typeface="Raleway"/>
                <a:cs typeface="Raleway"/>
                <a:sym typeface="Raleway"/>
              </a:rPr>
            </a:br>
            <a:endParaRPr sz="2400">
              <a:latin typeface="Raleway"/>
              <a:ea typeface="Raleway"/>
              <a:cs typeface="Raleway"/>
              <a:sym typeface="Raleway"/>
            </a:endParaRPr>
          </a:p>
        </p:txBody>
      </p:sp>
      <p:sp>
        <p:nvSpPr>
          <p:cNvPr id="126" name="Shape 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a:ea typeface="Raleway"/>
                <a:cs typeface="Raleway"/>
                <a:sym typeface="Raleway"/>
              </a:rPr>
              <a:t>HTML history</a:t>
            </a:r>
            <a:endParaRPr>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Shape 131"/>
          <p:cNvPicPr preferRelativeResize="0"/>
          <p:nvPr/>
        </p:nvPicPr>
        <p:blipFill>
          <a:blip r:embed="rId3">
            <a:alphaModFix/>
          </a:blip>
          <a:stretch>
            <a:fillRect/>
          </a:stretch>
        </p:blipFill>
        <p:spPr>
          <a:xfrm>
            <a:off x="3873600" y="657275"/>
            <a:ext cx="4958700" cy="3718800"/>
          </a:xfrm>
          <a:prstGeom prst="rect">
            <a:avLst/>
          </a:prstGeom>
          <a:noFill/>
          <a:ln>
            <a:noFill/>
          </a:ln>
        </p:spPr>
      </p:pic>
      <p:sp>
        <p:nvSpPr>
          <p:cNvPr id="132" name="Shape 132"/>
          <p:cNvSpPr txBox="1"/>
          <p:nvPr/>
        </p:nvSpPr>
        <p:spPr>
          <a:xfrm>
            <a:off x="312600" y="657275"/>
            <a:ext cx="3561000" cy="3000000"/>
          </a:xfrm>
          <a:prstGeom prst="rect">
            <a:avLst/>
          </a:prstGeom>
          <a:noFill/>
          <a:ln>
            <a:noFill/>
          </a:ln>
        </p:spPr>
        <p:txBody>
          <a:bodyPr anchorCtr="0" anchor="ctr" bIns="91425" lIns="91425" spcFirstLastPara="1" rIns="91425" wrap="square" tIns="91425">
            <a:noAutofit/>
          </a:bodyPr>
          <a:lstStyle/>
          <a:p>
            <a:pPr indent="-381000" lvl="0" marL="457200" rtl="0">
              <a:lnSpc>
                <a:spcPct val="115000"/>
              </a:lnSpc>
              <a:spcBef>
                <a:spcPts val="0"/>
              </a:spcBef>
              <a:spcAft>
                <a:spcPts val="0"/>
              </a:spcAft>
              <a:buClr>
                <a:srgbClr val="424242"/>
              </a:buClr>
              <a:buSzPts val="2400"/>
              <a:buFont typeface="Raleway"/>
              <a:buChar char="●"/>
            </a:pPr>
            <a:r>
              <a:rPr b="1" lang="en-GB" sz="2400">
                <a:solidFill>
                  <a:srgbClr val="424242"/>
                </a:solidFill>
                <a:latin typeface="Raleway"/>
                <a:ea typeface="Raleway"/>
                <a:cs typeface="Raleway"/>
                <a:sym typeface="Raleway"/>
              </a:rPr>
              <a:t>1991 </a:t>
            </a:r>
            <a:r>
              <a:rPr lang="en-GB" sz="2400">
                <a:solidFill>
                  <a:srgbClr val="424242"/>
                </a:solidFill>
                <a:latin typeface="Raleway"/>
                <a:ea typeface="Raleway"/>
                <a:cs typeface="Raleway"/>
                <a:sym typeface="Raleway"/>
              </a:rPr>
              <a:t>first server was launched</a:t>
            </a:r>
            <a:r>
              <a:rPr lang="en-GB" sz="2400">
                <a:solidFill>
                  <a:srgbClr val="424242"/>
                </a:solidFill>
                <a:latin typeface="Raleway"/>
                <a:ea typeface="Raleway"/>
                <a:cs typeface="Raleway"/>
                <a:sym typeface="Raleway"/>
              </a:rPr>
              <a:t> (CERN), the beginning of the internet as we know it now </a:t>
            </a:r>
            <a:endParaRPr sz="2400">
              <a:solidFill>
                <a:srgbClr val="424242"/>
              </a:solidFill>
              <a:latin typeface="Raleway"/>
              <a:ea typeface="Raleway"/>
              <a:cs typeface="Raleway"/>
              <a:sym typeface="Raleway"/>
            </a:endParaRPr>
          </a:p>
          <a:p>
            <a:pPr indent="-381000" lvl="0" marL="457200" rtl="0">
              <a:lnSpc>
                <a:spcPct val="115000"/>
              </a:lnSpc>
              <a:spcBef>
                <a:spcPts val="0"/>
              </a:spcBef>
              <a:spcAft>
                <a:spcPts val="0"/>
              </a:spcAft>
              <a:buClr>
                <a:srgbClr val="424242"/>
              </a:buClr>
              <a:buSzPts val="2400"/>
              <a:buFont typeface="Raleway"/>
              <a:buChar char="●"/>
            </a:pPr>
            <a:r>
              <a:rPr lang="en-GB" sz="2400">
                <a:solidFill>
                  <a:srgbClr val="424242"/>
                </a:solidFill>
                <a:latin typeface="Raleway"/>
                <a:ea typeface="Raleway"/>
                <a:cs typeface="Raleway"/>
                <a:sym typeface="Raleway"/>
              </a:rPr>
              <a:t>First website </a:t>
            </a:r>
            <a:r>
              <a:rPr lang="en-GB" sz="2400" u="sng">
                <a:solidFill>
                  <a:schemeClr val="hlink"/>
                </a:solidFill>
                <a:latin typeface="Raleway"/>
                <a:ea typeface="Raleway"/>
                <a:cs typeface="Raleway"/>
                <a:sym typeface="Raleway"/>
                <a:hlinkClick r:id="rId4"/>
              </a:rPr>
              <a:t>http://info.cern.ch/</a:t>
            </a:r>
            <a:endParaRPr sz="2400">
              <a:solidFill>
                <a:srgbClr val="424242"/>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Shape 137"/>
          <p:cNvPicPr preferRelativeResize="0"/>
          <p:nvPr/>
        </p:nvPicPr>
        <p:blipFill rotWithShape="1">
          <a:blip r:embed="rId3">
            <a:alphaModFix/>
          </a:blip>
          <a:srcRect b="18286" l="5540" r="3633" t="8243"/>
          <a:stretch/>
        </p:blipFill>
        <p:spPr>
          <a:xfrm>
            <a:off x="1099727" y="464975"/>
            <a:ext cx="6944550" cy="421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Medium"/>
                <a:ea typeface="Raleway Medium"/>
                <a:cs typeface="Raleway Medium"/>
                <a:sym typeface="Raleway Medium"/>
              </a:rPr>
              <a:t>HTML</a:t>
            </a:r>
            <a:endParaRPr>
              <a:latin typeface="Raleway Medium"/>
              <a:ea typeface="Raleway Medium"/>
              <a:cs typeface="Raleway Medium"/>
              <a:sym typeface="Raleway Medium"/>
            </a:endParaRPr>
          </a:p>
        </p:txBody>
      </p:sp>
      <p:sp>
        <p:nvSpPr>
          <p:cNvPr id="143" name="Shape 143"/>
          <p:cNvSpPr txBox="1"/>
          <p:nvPr/>
        </p:nvSpPr>
        <p:spPr>
          <a:xfrm>
            <a:off x="541275" y="1420875"/>
            <a:ext cx="8138700" cy="3209100"/>
          </a:xfrm>
          <a:prstGeom prst="rect">
            <a:avLst/>
          </a:prstGeom>
          <a:noFill/>
          <a:ln>
            <a:noFill/>
          </a:ln>
        </p:spPr>
        <p:txBody>
          <a:bodyPr anchorCtr="0" anchor="t" bIns="91425" lIns="91425" spcFirstLastPara="1" rIns="91425" wrap="square" tIns="91425">
            <a:noAutofit/>
          </a:bodyPr>
          <a:lstStyle/>
          <a:p>
            <a:pPr indent="-381000" lvl="0" marL="457200" rtl="0">
              <a:lnSpc>
                <a:spcPct val="115000"/>
              </a:lnSpc>
              <a:spcBef>
                <a:spcPts val="0"/>
              </a:spcBef>
              <a:spcAft>
                <a:spcPts val="0"/>
              </a:spcAft>
              <a:buClr>
                <a:srgbClr val="424242"/>
              </a:buClr>
              <a:buSzPts val="2400"/>
              <a:buFont typeface="Raleway"/>
              <a:buChar char="●"/>
            </a:pPr>
            <a:r>
              <a:rPr b="1" lang="en-GB" sz="2400">
                <a:solidFill>
                  <a:srgbClr val="424242"/>
                </a:solidFill>
                <a:latin typeface="Raleway"/>
                <a:ea typeface="Raleway"/>
                <a:cs typeface="Raleway"/>
                <a:sym typeface="Raleway"/>
              </a:rPr>
              <a:t>H</a:t>
            </a:r>
            <a:r>
              <a:rPr lang="en-GB" sz="2400">
                <a:solidFill>
                  <a:srgbClr val="424242"/>
                </a:solidFill>
                <a:latin typeface="Raleway"/>
                <a:ea typeface="Raleway"/>
                <a:cs typeface="Raleway"/>
                <a:sym typeface="Raleway"/>
              </a:rPr>
              <a:t>yper </a:t>
            </a:r>
            <a:r>
              <a:rPr b="1" lang="en-GB" sz="2400">
                <a:solidFill>
                  <a:srgbClr val="424242"/>
                </a:solidFill>
                <a:latin typeface="Raleway"/>
                <a:ea typeface="Raleway"/>
                <a:cs typeface="Raleway"/>
                <a:sym typeface="Raleway"/>
              </a:rPr>
              <a:t>T</a:t>
            </a:r>
            <a:r>
              <a:rPr lang="en-GB" sz="2400">
                <a:solidFill>
                  <a:srgbClr val="424242"/>
                </a:solidFill>
                <a:latin typeface="Raleway"/>
                <a:ea typeface="Raleway"/>
                <a:cs typeface="Raleway"/>
                <a:sym typeface="Raleway"/>
              </a:rPr>
              <a:t>ext </a:t>
            </a:r>
            <a:r>
              <a:rPr b="1" lang="en-GB" sz="2400">
                <a:solidFill>
                  <a:srgbClr val="424242"/>
                </a:solidFill>
                <a:latin typeface="Raleway"/>
                <a:ea typeface="Raleway"/>
                <a:cs typeface="Raleway"/>
                <a:sym typeface="Raleway"/>
              </a:rPr>
              <a:t>M</a:t>
            </a:r>
            <a:r>
              <a:rPr lang="en-GB" sz="2400">
                <a:solidFill>
                  <a:srgbClr val="424242"/>
                </a:solidFill>
                <a:latin typeface="Raleway"/>
                <a:ea typeface="Raleway"/>
                <a:cs typeface="Raleway"/>
                <a:sym typeface="Raleway"/>
              </a:rPr>
              <a:t>arkup </a:t>
            </a:r>
            <a:r>
              <a:rPr b="1" lang="en-GB" sz="2400">
                <a:solidFill>
                  <a:srgbClr val="424242"/>
                </a:solidFill>
                <a:latin typeface="Raleway"/>
                <a:ea typeface="Raleway"/>
                <a:cs typeface="Raleway"/>
                <a:sym typeface="Raleway"/>
              </a:rPr>
              <a:t>L</a:t>
            </a:r>
            <a:r>
              <a:rPr lang="en-GB" sz="2400">
                <a:solidFill>
                  <a:srgbClr val="424242"/>
                </a:solidFill>
                <a:latin typeface="Raleway"/>
                <a:ea typeface="Raleway"/>
                <a:cs typeface="Raleway"/>
                <a:sym typeface="Raleway"/>
              </a:rPr>
              <a:t>anguage</a:t>
            </a:r>
            <a:endParaRPr sz="2400">
              <a:solidFill>
                <a:srgbClr val="424242"/>
              </a:solidFill>
              <a:latin typeface="Raleway"/>
              <a:ea typeface="Raleway"/>
              <a:cs typeface="Raleway"/>
              <a:sym typeface="Raleway"/>
            </a:endParaRPr>
          </a:p>
          <a:p>
            <a:pPr indent="-381000" lvl="0" marL="457200" rtl="0">
              <a:lnSpc>
                <a:spcPct val="115000"/>
              </a:lnSpc>
              <a:spcBef>
                <a:spcPts val="0"/>
              </a:spcBef>
              <a:spcAft>
                <a:spcPts val="0"/>
              </a:spcAft>
              <a:buClr>
                <a:srgbClr val="424242"/>
              </a:buClr>
              <a:buSzPts val="2400"/>
              <a:buFont typeface="Raleway"/>
              <a:buChar char="●"/>
            </a:pPr>
            <a:r>
              <a:rPr lang="en-GB" sz="2400">
                <a:solidFill>
                  <a:srgbClr val="424242"/>
                </a:solidFill>
                <a:latin typeface="Raleway"/>
                <a:ea typeface="Raleway"/>
                <a:cs typeface="Raleway"/>
                <a:sym typeface="Raleway"/>
              </a:rPr>
              <a:t>HTML is not a programming language</a:t>
            </a:r>
            <a:endParaRPr sz="2400">
              <a:solidFill>
                <a:srgbClr val="424242"/>
              </a:solidFill>
              <a:latin typeface="Raleway"/>
              <a:ea typeface="Raleway"/>
              <a:cs typeface="Raleway"/>
              <a:sym typeface="Raleway"/>
            </a:endParaRPr>
          </a:p>
          <a:p>
            <a:pPr indent="-381000" lvl="0" marL="457200" rtl="0">
              <a:lnSpc>
                <a:spcPct val="115000"/>
              </a:lnSpc>
              <a:spcBef>
                <a:spcPts val="0"/>
              </a:spcBef>
              <a:spcAft>
                <a:spcPts val="0"/>
              </a:spcAft>
              <a:buClr>
                <a:srgbClr val="424242"/>
              </a:buClr>
              <a:buSzPts val="2400"/>
              <a:buFont typeface="Raleway"/>
              <a:buChar char="●"/>
            </a:pPr>
            <a:r>
              <a:rPr lang="en-GB" sz="2400">
                <a:solidFill>
                  <a:srgbClr val="424242"/>
                </a:solidFill>
                <a:latin typeface="Raleway"/>
                <a:ea typeface="Raleway"/>
                <a:cs typeface="Raleway"/>
                <a:sym typeface="Raleway"/>
              </a:rPr>
              <a:t>Code that is used to structure a web page and its content</a:t>
            </a:r>
            <a:endParaRPr sz="2400">
              <a:solidFill>
                <a:srgbClr val="424242"/>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Medium"/>
                <a:ea typeface="Raleway Medium"/>
                <a:cs typeface="Raleway Medium"/>
                <a:sym typeface="Raleway Medium"/>
              </a:rPr>
              <a:t>Tag</a:t>
            </a:r>
            <a:endParaRPr>
              <a:latin typeface="Raleway Medium"/>
              <a:ea typeface="Raleway Medium"/>
              <a:cs typeface="Raleway Medium"/>
              <a:sym typeface="Raleway Medium"/>
            </a:endParaRPr>
          </a:p>
        </p:txBody>
      </p:sp>
      <p:sp>
        <p:nvSpPr>
          <p:cNvPr id="149" name="Shape 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GB">
                <a:solidFill>
                  <a:srgbClr val="333333"/>
                </a:solidFill>
              </a:rPr>
              <a:t>The main parts of our element are:</a:t>
            </a:r>
            <a:endParaRPr>
              <a:solidFill>
                <a:srgbClr val="333333"/>
              </a:solidFill>
            </a:endParaRPr>
          </a:p>
          <a:p>
            <a:pPr indent="-342900" lvl="0" marL="457200" rtl="0">
              <a:spcBef>
                <a:spcPts val="1800"/>
              </a:spcBef>
              <a:spcAft>
                <a:spcPts val="0"/>
              </a:spcAft>
              <a:buClr>
                <a:srgbClr val="333333"/>
              </a:buClr>
              <a:buSzPts val="1800"/>
              <a:buFont typeface="Raleway"/>
              <a:buAutoNum type="arabicPeriod"/>
            </a:pPr>
            <a:r>
              <a:rPr lang="en-GB">
                <a:solidFill>
                  <a:srgbClr val="333333"/>
                </a:solidFill>
                <a:latin typeface="Raleway"/>
                <a:ea typeface="Raleway"/>
                <a:cs typeface="Raleway"/>
                <a:sym typeface="Raleway"/>
              </a:rPr>
              <a:t>The opening tag</a:t>
            </a:r>
            <a:endParaRPr>
              <a:solidFill>
                <a:srgbClr val="333333"/>
              </a:solidFill>
              <a:latin typeface="Raleway"/>
              <a:ea typeface="Raleway"/>
              <a:cs typeface="Raleway"/>
              <a:sym typeface="Raleway"/>
            </a:endParaRPr>
          </a:p>
          <a:p>
            <a:pPr indent="-342900" lvl="0" marL="457200" rtl="0">
              <a:spcBef>
                <a:spcPts val="0"/>
              </a:spcBef>
              <a:spcAft>
                <a:spcPts val="0"/>
              </a:spcAft>
              <a:buClr>
                <a:srgbClr val="333333"/>
              </a:buClr>
              <a:buSzPts val="1800"/>
              <a:buFont typeface="Raleway"/>
              <a:buAutoNum type="arabicPeriod"/>
            </a:pPr>
            <a:r>
              <a:rPr lang="en-GB">
                <a:solidFill>
                  <a:srgbClr val="333333"/>
                </a:solidFill>
                <a:latin typeface="Raleway"/>
                <a:ea typeface="Raleway"/>
                <a:cs typeface="Raleway"/>
                <a:sym typeface="Raleway"/>
              </a:rPr>
              <a:t>The closing tag</a:t>
            </a:r>
            <a:endParaRPr>
              <a:solidFill>
                <a:srgbClr val="333333"/>
              </a:solidFill>
              <a:latin typeface="Raleway"/>
              <a:ea typeface="Raleway"/>
              <a:cs typeface="Raleway"/>
              <a:sym typeface="Raleway"/>
            </a:endParaRPr>
          </a:p>
          <a:p>
            <a:pPr indent="-342900" lvl="0" marL="457200" rtl="0">
              <a:spcBef>
                <a:spcPts val="0"/>
              </a:spcBef>
              <a:spcAft>
                <a:spcPts val="0"/>
              </a:spcAft>
              <a:buClr>
                <a:srgbClr val="333333"/>
              </a:buClr>
              <a:buSzPts val="1800"/>
              <a:buFont typeface="Raleway"/>
              <a:buAutoNum type="arabicPeriod"/>
            </a:pPr>
            <a:r>
              <a:rPr lang="en-GB">
                <a:solidFill>
                  <a:srgbClr val="333333"/>
                </a:solidFill>
                <a:latin typeface="Raleway"/>
                <a:ea typeface="Raleway"/>
                <a:cs typeface="Raleway"/>
                <a:sym typeface="Raleway"/>
              </a:rPr>
              <a:t>The content</a:t>
            </a:r>
            <a:endParaRPr>
              <a:solidFill>
                <a:srgbClr val="333333"/>
              </a:solidFill>
              <a:latin typeface="Raleway"/>
              <a:ea typeface="Raleway"/>
              <a:cs typeface="Raleway"/>
              <a:sym typeface="Raleway"/>
            </a:endParaRPr>
          </a:p>
          <a:p>
            <a:pPr indent="-342900" lvl="0" marL="457200" rtl="0">
              <a:spcBef>
                <a:spcPts val="0"/>
              </a:spcBef>
              <a:spcAft>
                <a:spcPts val="0"/>
              </a:spcAft>
              <a:buClr>
                <a:srgbClr val="333333"/>
              </a:buClr>
              <a:buSzPts val="1800"/>
              <a:buFont typeface="Raleway"/>
              <a:buAutoNum type="arabicPeriod"/>
            </a:pPr>
            <a:r>
              <a:rPr lang="en-GB">
                <a:solidFill>
                  <a:srgbClr val="333333"/>
                </a:solidFill>
                <a:latin typeface="Raleway"/>
                <a:ea typeface="Raleway"/>
                <a:cs typeface="Raleway"/>
                <a:sym typeface="Raleway"/>
              </a:rPr>
              <a:t>The element</a:t>
            </a:r>
            <a:endParaRPr>
              <a:solidFill>
                <a:srgbClr val="424242"/>
              </a:solidFill>
              <a:latin typeface="Raleway"/>
              <a:ea typeface="Raleway"/>
              <a:cs typeface="Raleway"/>
              <a:sym typeface="Raleway"/>
            </a:endParaRPr>
          </a:p>
          <a:p>
            <a:pPr indent="0" lvl="0" marL="0" rtl="0">
              <a:spcBef>
                <a:spcPts val="2300"/>
              </a:spcBef>
              <a:spcAft>
                <a:spcPts val="0"/>
              </a:spcAft>
              <a:buNone/>
            </a:pPr>
            <a:r>
              <a:t/>
            </a:r>
            <a:endParaRPr b="1">
              <a:solidFill>
                <a:srgbClr val="424242"/>
              </a:solidFill>
              <a:latin typeface="Raleway"/>
              <a:ea typeface="Raleway"/>
              <a:cs typeface="Raleway"/>
              <a:sym typeface="Raleway"/>
            </a:endParaRPr>
          </a:p>
          <a:p>
            <a:pPr indent="0" lvl="0" marL="0" algn="ctr">
              <a:spcBef>
                <a:spcPts val="1600"/>
              </a:spcBef>
              <a:spcAft>
                <a:spcPts val="1600"/>
              </a:spcAft>
              <a:buNone/>
            </a:pPr>
            <a:r>
              <a:t/>
            </a:r>
            <a:endParaRPr/>
          </a:p>
        </p:txBody>
      </p:sp>
      <p:pic>
        <p:nvPicPr>
          <p:cNvPr id="150" name="Shape 150"/>
          <p:cNvPicPr preferRelativeResize="0"/>
          <p:nvPr/>
        </p:nvPicPr>
        <p:blipFill>
          <a:blip r:embed="rId3">
            <a:alphaModFix/>
          </a:blip>
          <a:stretch>
            <a:fillRect/>
          </a:stretch>
        </p:blipFill>
        <p:spPr>
          <a:xfrm>
            <a:off x="2994984" y="2017359"/>
            <a:ext cx="5430225" cy="1686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a:ea typeface="Raleway"/>
                <a:cs typeface="Raleway"/>
                <a:sym typeface="Raleway"/>
              </a:rPr>
              <a:t>Attribute</a:t>
            </a:r>
            <a:endParaRPr>
              <a:latin typeface="Raleway"/>
              <a:ea typeface="Raleway"/>
              <a:cs typeface="Raleway"/>
              <a:sym typeface="Raleway"/>
            </a:endParaRPr>
          </a:p>
        </p:txBody>
      </p:sp>
      <p:pic>
        <p:nvPicPr>
          <p:cNvPr id="156" name="Shape 156"/>
          <p:cNvPicPr preferRelativeResize="0"/>
          <p:nvPr/>
        </p:nvPicPr>
        <p:blipFill>
          <a:blip r:embed="rId3">
            <a:alphaModFix/>
          </a:blip>
          <a:stretch>
            <a:fillRect/>
          </a:stretch>
        </p:blipFill>
        <p:spPr>
          <a:xfrm>
            <a:off x="516700" y="3403275"/>
            <a:ext cx="7852251" cy="857825"/>
          </a:xfrm>
          <a:prstGeom prst="rect">
            <a:avLst/>
          </a:prstGeom>
          <a:noFill/>
          <a:ln>
            <a:noFill/>
          </a:ln>
        </p:spPr>
      </p:pic>
      <p:sp>
        <p:nvSpPr>
          <p:cNvPr id="157" name="Shape 157"/>
          <p:cNvSpPr txBox="1"/>
          <p:nvPr>
            <p:ph idx="1" type="body"/>
          </p:nvPr>
        </p:nvSpPr>
        <p:spPr>
          <a:xfrm>
            <a:off x="311700" y="1067075"/>
            <a:ext cx="8520600" cy="2682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Raleway"/>
              <a:buChar char="●"/>
            </a:pPr>
            <a:r>
              <a:rPr lang="en-GB">
                <a:latin typeface="Raleway"/>
                <a:ea typeface="Raleway"/>
                <a:cs typeface="Raleway"/>
                <a:sym typeface="Raleway"/>
              </a:rPr>
              <a:t>C</a:t>
            </a:r>
            <a:r>
              <a:rPr lang="en-GB">
                <a:latin typeface="Raleway"/>
                <a:ea typeface="Raleway"/>
                <a:cs typeface="Raleway"/>
                <a:sym typeface="Raleway"/>
              </a:rPr>
              <a:t>ontains extra information about the element that you don't want to appear in the actual content</a:t>
            </a:r>
            <a:endParaRPr>
              <a:latin typeface="Raleway"/>
              <a:ea typeface="Raleway"/>
              <a:cs typeface="Raleway"/>
              <a:sym typeface="Raleway"/>
            </a:endParaRPr>
          </a:p>
          <a:p>
            <a:pPr indent="-342900" lvl="0" marL="457200" rtl="0">
              <a:spcBef>
                <a:spcPts val="0"/>
              </a:spcBef>
              <a:spcAft>
                <a:spcPts val="0"/>
              </a:spcAft>
              <a:buSzPts val="1800"/>
              <a:buFont typeface="Raleway"/>
              <a:buChar char="●"/>
            </a:pPr>
            <a:r>
              <a:rPr lang="en-GB">
                <a:latin typeface="Raleway"/>
                <a:ea typeface="Raleway"/>
                <a:cs typeface="Raleway"/>
                <a:sym typeface="Raleway"/>
              </a:rPr>
              <a:t>An attribute should always have:</a:t>
            </a:r>
            <a:endParaRPr>
              <a:latin typeface="Raleway"/>
              <a:ea typeface="Raleway"/>
              <a:cs typeface="Raleway"/>
              <a:sym typeface="Raleway"/>
            </a:endParaRPr>
          </a:p>
          <a:p>
            <a:pPr indent="-342900" lvl="1" marL="914400" rtl="0">
              <a:spcBef>
                <a:spcPts val="0"/>
              </a:spcBef>
              <a:spcAft>
                <a:spcPts val="0"/>
              </a:spcAft>
              <a:buSzPts val="1800"/>
              <a:buFont typeface="Raleway"/>
              <a:buChar char="○"/>
            </a:pPr>
            <a:r>
              <a:rPr lang="en-GB" sz="1800">
                <a:latin typeface="Raleway"/>
                <a:ea typeface="Raleway"/>
                <a:cs typeface="Raleway"/>
                <a:sym typeface="Raleway"/>
              </a:rPr>
              <a:t>A space between it and the element name </a:t>
            </a:r>
            <a:endParaRPr sz="1800">
              <a:latin typeface="Raleway"/>
              <a:ea typeface="Raleway"/>
              <a:cs typeface="Raleway"/>
              <a:sym typeface="Raleway"/>
            </a:endParaRPr>
          </a:p>
          <a:p>
            <a:pPr indent="-342900" lvl="1" marL="914400" rtl="0">
              <a:spcBef>
                <a:spcPts val="0"/>
              </a:spcBef>
              <a:spcAft>
                <a:spcPts val="0"/>
              </a:spcAft>
              <a:buSzPts val="1800"/>
              <a:buFont typeface="Raleway"/>
              <a:buChar char="○"/>
            </a:pPr>
            <a:r>
              <a:rPr lang="en-GB" sz="1800">
                <a:latin typeface="Raleway"/>
                <a:ea typeface="Raleway"/>
                <a:cs typeface="Raleway"/>
                <a:sym typeface="Raleway"/>
              </a:rPr>
              <a:t>The attribute name, followed by an equals sign</a:t>
            </a:r>
            <a:endParaRPr sz="1800">
              <a:latin typeface="Raleway"/>
              <a:ea typeface="Raleway"/>
              <a:cs typeface="Raleway"/>
              <a:sym typeface="Raleway"/>
            </a:endParaRPr>
          </a:p>
          <a:p>
            <a:pPr indent="-342900" lvl="1" marL="914400">
              <a:spcBef>
                <a:spcPts val="0"/>
              </a:spcBef>
              <a:spcAft>
                <a:spcPts val="0"/>
              </a:spcAft>
              <a:buSzPts val="1800"/>
              <a:buFont typeface="Raleway"/>
              <a:buChar char="○"/>
            </a:pPr>
            <a:r>
              <a:rPr lang="en-GB" sz="1800">
                <a:latin typeface="Raleway"/>
                <a:ea typeface="Raleway"/>
                <a:cs typeface="Raleway"/>
                <a:sym typeface="Raleway"/>
              </a:rPr>
              <a:t>Opening and closing quote marks wrapped around the attribute value  </a:t>
            </a:r>
            <a:endParaRPr sz="18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a:ea typeface="Raleway"/>
                <a:cs typeface="Raleway"/>
                <a:sym typeface="Raleway"/>
              </a:rPr>
              <a:t>HTML documentation</a:t>
            </a:r>
            <a:endParaRPr>
              <a:latin typeface="Raleway"/>
              <a:ea typeface="Raleway"/>
              <a:cs typeface="Raleway"/>
              <a:sym typeface="Raleway"/>
            </a:endParaRPr>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424242"/>
              </a:buClr>
              <a:buSzPts val="2400"/>
              <a:buFont typeface="Raleway"/>
              <a:buChar char="●"/>
            </a:pPr>
            <a:r>
              <a:rPr lang="en-GB" sz="2400" u="sng">
                <a:solidFill>
                  <a:schemeClr val="hlink"/>
                </a:solidFill>
                <a:latin typeface="Raleway"/>
                <a:ea typeface="Raleway"/>
                <a:cs typeface="Raleway"/>
                <a:sym typeface="Raleway"/>
                <a:hlinkClick r:id="rId3"/>
              </a:rPr>
              <a:t>World Wide Web Consortium (W3C)</a:t>
            </a:r>
            <a:endParaRPr sz="2400">
              <a:latin typeface="Raleway"/>
              <a:ea typeface="Raleway"/>
              <a:cs typeface="Raleway"/>
              <a:sym typeface="Raleway"/>
            </a:endParaRPr>
          </a:p>
          <a:p>
            <a:pPr indent="-381000" lvl="0" marL="457200" rtl="0">
              <a:spcBef>
                <a:spcPts val="0"/>
              </a:spcBef>
              <a:spcAft>
                <a:spcPts val="0"/>
              </a:spcAft>
              <a:buClr>
                <a:srgbClr val="424242"/>
              </a:buClr>
              <a:buSzPts val="2400"/>
              <a:buFont typeface="Raleway"/>
              <a:buChar char="●"/>
            </a:pPr>
            <a:r>
              <a:rPr lang="en-GB" sz="2400">
                <a:latin typeface="Raleway"/>
                <a:ea typeface="Raleway"/>
                <a:cs typeface="Raleway"/>
                <a:sym typeface="Raleway"/>
              </a:rPr>
              <a:t>Mozilla HTML </a:t>
            </a:r>
            <a:r>
              <a:rPr lang="en-GB" sz="2400" u="sng">
                <a:solidFill>
                  <a:schemeClr val="hlink"/>
                </a:solidFill>
                <a:latin typeface="Raleway"/>
                <a:ea typeface="Raleway"/>
                <a:cs typeface="Raleway"/>
                <a:sym typeface="Raleway"/>
                <a:hlinkClick r:id="rId4"/>
              </a:rPr>
              <a:t>documentation</a:t>
            </a:r>
            <a:endParaRPr sz="24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Medium"/>
                <a:ea typeface="Raleway Medium"/>
                <a:cs typeface="Raleway Medium"/>
                <a:sym typeface="Raleway Medium"/>
              </a:rPr>
              <a:t>Hello world</a:t>
            </a:r>
            <a:endParaRPr>
              <a:latin typeface="Raleway Medium"/>
              <a:ea typeface="Raleway Medium"/>
              <a:cs typeface="Raleway Medium"/>
              <a:sym typeface="Raleway Medium"/>
            </a:endParaRPr>
          </a:p>
        </p:txBody>
      </p:sp>
      <p:sp>
        <p:nvSpPr>
          <p:cNvPr id="169" name="Shape 16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latin typeface="Raleway"/>
                <a:ea typeface="Raleway"/>
                <a:cs typeface="Raleway"/>
                <a:sym typeface="Raleway"/>
              </a:rPr>
              <a:t>Code looks like this:</a:t>
            </a:r>
            <a:endParaRPr>
              <a:latin typeface="Raleway"/>
              <a:ea typeface="Raleway"/>
              <a:cs typeface="Raleway"/>
              <a:sym typeface="Raleway"/>
            </a:endParaRPr>
          </a:p>
        </p:txBody>
      </p:sp>
      <p:sp>
        <p:nvSpPr>
          <p:cNvPr id="170" name="Shape 17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a:ea typeface="Raleway"/>
                <a:cs typeface="Raleway"/>
                <a:sym typeface="Raleway"/>
              </a:rPr>
              <a:t>That’s what we see in browser window:</a:t>
            </a:r>
            <a:endParaRPr>
              <a:latin typeface="Raleway"/>
              <a:ea typeface="Raleway"/>
              <a:cs typeface="Raleway"/>
              <a:sym typeface="Raleway"/>
            </a:endParaRPr>
          </a:p>
          <a:p>
            <a:pPr indent="0" lvl="0" marL="0">
              <a:spcBef>
                <a:spcPts val="1600"/>
              </a:spcBef>
              <a:spcAft>
                <a:spcPts val="1600"/>
              </a:spcAft>
              <a:buNone/>
            </a:pPr>
            <a:r>
              <a:t/>
            </a:r>
            <a:endParaRPr/>
          </a:p>
        </p:txBody>
      </p:sp>
      <p:pic>
        <p:nvPicPr>
          <p:cNvPr id="171" name="Shape 171"/>
          <p:cNvPicPr preferRelativeResize="0"/>
          <p:nvPr/>
        </p:nvPicPr>
        <p:blipFill>
          <a:blip r:embed="rId3">
            <a:alphaModFix/>
          </a:blip>
          <a:stretch>
            <a:fillRect/>
          </a:stretch>
        </p:blipFill>
        <p:spPr>
          <a:xfrm>
            <a:off x="4832400" y="1767650"/>
            <a:ext cx="3999901" cy="1928233"/>
          </a:xfrm>
          <a:prstGeom prst="rect">
            <a:avLst/>
          </a:prstGeom>
          <a:noFill/>
          <a:ln cap="flat" cmpd="sng" w="9525">
            <a:solidFill>
              <a:schemeClr val="dk2"/>
            </a:solidFill>
            <a:prstDash val="solid"/>
            <a:round/>
            <a:headEnd len="sm" w="sm" type="none"/>
            <a:tailEnd len="sm" w="sm" type="none"/>
          </a:ln>
        </p:spPr>
      </p:pic>
      <p:pic>
        <p:nvPicPr>
          <p:cNvPr id="172" name="Shape 172"/>
          <p:cNvPicPr preferRelativeResize="0"/>
          <p:nvPr/>
        </p:nvPicPr>
        <p:blipFill>
          <a:blip r:embed="rId4">
            <a:alphaModFix/>
          </a:blip>
          <a:stretch>
            <a:fillRect/>
          </a:stretch>
        </p:blipFill>
        <p:spPr>
          <a:xfrm>
            <a:off x="183892" y="1767650"/>
            <a:ext cx="4548332" cy="1928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Courier New"/>
                <a:ea typeface="Courier New"/>
                <a:cs typeface="Courier New"/>
                <a:sym typeface="Courier New"/>
              </a:rPr>
              <a:t>&lt;!</a:t>
            </a:r>
            <a:r>
              <a:rPr lang="en-GB">
                <a:latin typeface="Courier New"/>
                <a:ea typeface="Courier New"/>
                <a:cs typeface="Courier New"/>
                <a:sym typeface="Courier New"/>
              </a:rPr>
              <a:t>DOCTYPE html&gt; </a:t>
            </a:r>
            <a:r>
              <a:rPr lang="en-GB">
                <a:latin typeface="Raleway Medium"/>
                <a:ea typeface="Raleway Medium"/>
                <a:cs typeface="Raleway Medium"/>
                <a:sym typeface="Raleway Medium"/>
              </a:rPr>
              <a:t>tag</a:t>
            </a:r>
            <a:endParaRPr>
              <a:latin typeface="Raleway Medium"/>
              <a:ea typeface="Raleway Medium"/>
              <a:cs typeface="Raleway Medium"/>
              <a:sym typeface="Raleway Medium"/>
            </a:endParaRPr>
          </a:p>
        </p:txBody>
      </p:sp>
      <p:pic>
        <p:nvPicPr>
          <p:cNvPr id="178" name="Shape 178"/>
          <p:cNvPicPr preferRelativeResize="0"/>
          <p:nvPr/>
        </p:nvPicPr>
        <p:blipFill rotWithShape="1">
          <a:blip r:embed="rId3">
            <a:alphaModFix/>
          </a:blip>
          <a:srcRect b="40298" l="1166" r="0" t="0"/>
          <a:stretch/>
        </p:blipFill>
        <p:spPr>
          <a:xfrm>
            <a:off x="1210500" y="1123775"/>
            <a:ext cx="6637199" cy="1004825"/>
          </a:xfrm>
          <a:prstGeom prst="rect">
            <a:avLst/>
          </a:prstGeom>
          <a:noFill/>
          <a:ln>
            <a:noFill/>
          </a:ln>
        </p:spPr>
      </p:pic>
      <p:sp>
        <p:nvSpPr>
          <p:cNvPr id="179" name="Shape 179"/>
          <p:cNvSpPr txBox="1"/>
          <p:nvPr/>
        </p:nvSpPr>
        <p:spPr>
          <a:xfrm>
            <a:off x="239025" y="2234650"/>
            <a:ext cx="8392200" cy="1266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800">
                <a:solidFill>
                  <a:srgbClr val="333333"/>
                </a:solidFill>
                <a:highlight>
                  <a:srgbClr val="FFFFFF"/>
                </a:highlight>
                <a:latin typeface="Raleway"/>
                <a:ea typeface="Raleway"/>
                <a:cs typeface="Raleway"/>
                <a:sym typeface="Raleway"/>
              </a:rPr>
              <a:t> Doctypes were meant to act as links to a set of rules that the HTML page had to follow to be considered good HTML, which could mean automatic error checking and other useful things. They used to look something like this:</a:t>
            </a:r>
            <a:endParaRPr sz="1800">
              <a:latin typeface="Raleway"/>
              <a:ea typeface="Raleway"/>
              <a:cs typeface="Raleway"/>
              <a:sym typeface="Raleway"/>
            </a:endParaRPr>
          </a:p>
        </p:txBody>
      </p:sp>
      <p:pic>
        <p:nvPicPr>
          <p:cNvPr id="180" name="Shape 180"/>
          <p:cNvPicPr preferRelativeResize="0"/>
          <p:nvPr/>
        </p:nvPicPr>
        <p:blipFill>
          <a:blip r:embed="rId4">
            <a:alphaModFix/>
          </a:blip>
          <a:stretch>
            <a:fillRect/>
          </a:stretch>
        </p:blipFill>
        <p:spPr>
          <a:xfrm>
            <a:off x="1210500" y="3558224"/>
            <a:ext cx="6347477" cy="84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Courier New"/>
                <a:ea typeface="Courier New"/>
                <a:cs typeface="Courier New"/>
                <a:sym typeface="Courier New"/>
              </a:rPr>
              <a:t>&lt;html&gt;</a:t>
            </a:r>
            <a:r>
              <a:rPr lang="en-GB">
                <a:latin typeface="Raleway Medium"/>
                <a:ea typeface="Raleway Medium"/>
                <a:cs typeface="Raleway Medium"/>
                <a:sym typeface="Raleway Medium"/>
              </a:rPr>
              <a:t> tag</a:t>
            </a:r>
            <a:endParaRPr>
              <a:latin typeface="Raleway Medium"/>
              <a:ea typeface="Raleway Medium"/>
              <a:cs typeface="Raleway Medium"/>
              <a:sym typeface="Raleway Medium"/>
            </a:endParaRPr>
          </a:p>
        </p:txBody>
      </p:sp>
      <p:sp>
        <p:nvSpPr>
          <p:cNvPr id="186" name="Shape 1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24242"/>
              </a:buClr>
              <a:buSzPts val="1800"/>
              <a:buFont typeface="Raleway"/>
              <a:buChar char="●"/>
            </a:pPr>
            <a:r>
              <a:rPr lang="en-GB">
                <a:solidFill>
                  <a:srgbClr val="333333"/>
                </a:solidFill>
                <a:highlight>
                  <a:srgbClr val="FFFFFF"/>
                </a:highlight>
                <a:latin typeface="Raleway"/>
                <a:ea typeface="Raleway"/>
                <a:cs typeface="Raleway"/>
                <a:sym typeface="Raleway"/>
              </a:rPr>
              <a:t>Wraps all the content on the entire page, </a:t>
            </a:r>
            <a:endParaRPr>
              <a:solidFill>
                <a:srgbClr val="333333"/>
              </a:solidFill>
              <a:highlight>
                <a:srgbClr val="FFFFFF"/>
              </a:highlight>
              <a:latin typeface="Raleway"/>
              <a:ea typeface="Raleway"/>
              <a:cs typeface="Raleway"/>
              <a:sym typeface="Raleway"/>
            </a:endParaRPr>
          </a:p>
          <a:p>
            <a:pPr indent="-342900" lvl="0" marL="457200" rtl="0">
              <a:spcBef>
                <a:spcPts val="0"/>
              </a:spcBef>
              <a:spcAft>
                <a:spcPts val="0"/>
              </a:spcAft>
              <a:buClr>
                <a:srgbClr val="424242"/>
              </a:buClr>
              <a:buSzPts val="1800"/>
              <a:buFont typeface="Raleway"/>
              <a:buChar char="●"/>
            </a:pPr>
            <a:r>
              <a:rPr lang="en-GB">
                <a:solidFill>
                  <a:srgbClr val="333333"/>
                </a:solidFill>
                <a:highlight>
                  <a:srgbClr val="FFFFFF"/>
                </a:highlight>
                <a:latin typeface="Raleway"/>
                <a:ea typeface="Raleway"/>
                <a:cs typeface="Raleway"/>
                <a:sym typeface="Raleway"/>
              </a:rPr>
              <a:t>Sometimes known as the root element.</a:t>
            </a:r>
            <a:endParaRPr>
              <a:solidFill>
                <a:srgbClr val="424242"/>
              </a:solidFill>
              <a:latin typeface="Raleway"/>
              <a:ea typeface="Raleway"/>
              <a:cs typeface="Raleway"/>
              <a:sym typeface="Raleway"/>
            </a:endParaRPr>
          </a:p>
          <a:p>
            <a:pPr indent="0" lvl="0" marL="0">
              <a:spcBef>
                <a:spcPts val="1600"/>
              </a:spcBef>
              <a:spcAft>
                <a:spcPts val="1600"/>
              </a:spcAft>
              <a:buNone/>
            </a:pPr>
            <a:r>
              <a:t/>
            </a:r>
            <a:endParaRPr/>
          </a:p>
        </p:txBody>
      </p:sp>
      <p:pic>
        <p:nvPicPr>
          <p:cNvPr id="187" name="Shape 187"/>
          <p:cNvPicPr preferRelativeResize="0"/>
          <p:nvPr/>
        </p:nvPicPr>
        <p:blipFill>
          <a:blip r:embed="rId3">
            <a:alphaModFix/>
          </a:blip>
          <a:stretch>
            <a:fillRect/>
          </a:stretch>
        </p:blipFill>
        <p:spPr>
          <a:xfrm>
            <a:off x="2171700" y="2265300"/>
            <a:ext cx="4800600" cy="169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a:ea typeface="Raleway"/>
                <a:cs typeface="Raleway"/>
                <a:sym typeface="Raleway"/>
              </a:rPr>
              <a:t>Teachers</a:t>
            </a:r>
            <a:endParaRPr>
              <a:latin typeface="Raleway"/>
              <a:ea typeface="Raleway"/>
              <a:cs typeface="Raleway"/>
              <a:sym typeface="Raleway"/>
            </a:endParaRPr>
          </a:p>
        </p:txBody>
      </p:sp>
      <p:pic>
        <p:nvPicPr>
          <p:cNvPr id="60" name="Shape 60"/>
          <p:cNvPicPr preferRelativeResize="0"/>
          <p:nvPr/>
        </p:nvPicPr>
        <p:blipFill>
          <a:blip r:embed="rId3">
            <a:alphaModFix/>
          </a:blip>
          <a:stretch>
            <a:fillRect/>
          </a:stretch>
        </p:blipFill>
        <p:spPr>
          <a:xfrm>
            <a:off x="4752725" y="1341425"/>
            <a:ext cx="2637449" cy="2637449"/>
          </a:xfrm>
          <a:prstGeom prst="rect">
            <a:avLst/>
          </a:prstGeom>
          <a:noFill/>
          <a:ln>
            <a:noFill/>
          </a:ln>
        </p:spPr>
      </p:pic>
      <p:pic>
        <p:nvPicPr>
          <p:cNvPr id="61" name="Shape 61"/>
          <p:cNvPicPr preferRelativeResize="0"/>
          <p:nvPr/>
        </p:nvPicPr>
        <p:blipFill>
          <a:blip r:embed="rId4">
            <a:alphaModFix/>
          </a:blip>
          <a:stretch>
            <a:fillRect/>
          </a:stretch>
        </p:blipFill>
        <p:spPr>
          <a:xfrm>
            <a:off x="1072265" y="1375100"/>
            <a:ext cx="2408872" cy="2637450"/>
          </a:xfrm>
          <a:prstGeom prst="rect">
            <a:avLst/>
          </a:prstGeom>
          <a:noFill/>
          <a:ln>
            <a:noFill/>
          </a:ln>
        </p:spPr>
      </p:pic>
      <p:sp>
        <p:nvSpPr>
          <p:cNvPr id="62" name="Shape 62"/>
          <p:cNvSpPr txBox="1"/>
          <p:nvPr/>
        </p:nvSpPr>
        <p:spPr>
          <a:xfrm>
            <a:off x="4752800" y="4230025"/>
            <a:ext cx="2637300" cy="552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a:latin typeface="Raleway"/>
                <a:ea typeface="Raleway"/>
                <a:cs typeface="Raleway"/>
                <a:sym typeface="Raleway"/>
              </a:rPr>
              <a:t>Martynas Bieliakas</a:t>
            </a:r>
            <a:endParaRPr>
              <a:latin typeface="Raleway"/>
              <a:ea typeface="Raleway"/>
              <a:cs typeface="Raleway"/>
              <a:sym typeface="Raleway"/>
            </a:endParaRPr>
          </a:p>
        </p:txBody>
      </p:sp>
      <p:sp>
        <p:nvSpPr>
          <p:cNvPr id="63" name="Shape 63"/>
          <p:cNvSpPr txBox="1"/>
          <p:nvPr/>
        </p:nvSpPr>
        <p:spPr>
          <a:xfrm>
            <a:off x="1072188" y="4230025"/>
            <a:ext cx="24090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aleway"/>
                <a:ea typeface="Raleway"/>
                <a:cs typeface="Raleway"/>
                <a:sym typeface="Raleway"/>
              </a:rPr>
              <a:t>Rita</a:t>
            </a:r>
            <a:r>
              <a:rPr lang="en-GB">
                <a:latin typeface="Raleway"/>
                <a:ea typeface="Raleway"/>
                <a:cs typeface="Raleway"/>
                <a:sym typeface="Raleway"/>
              </a:rPr>
              <a:t> Budavičiūtė</a:t>
            </a:r>
            <a:endParaRPr>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Courier New"/>
                <a:ea typeface="Courier New"/>
                <a:cs typeface="Courier New"/>
                <a:sym typeface="Courier New"/>
              </a:rPr>
              <a:t>&lt;head&gt;</a:t>
            </a:r>
            <a:r>
              <a:rPr lang="en-GB">
                <a:latin typeface="Raleway Medium"/>
                <a:ea typeface="Raleway Medium"/>
                <a:cs typeface="Raleway Medium"/>
                <a:sym typeface="Raleway Medium"/>
              </a:rPr>
              <a:t> tag</a:t>
            </a:r>
            <a:endParaRPr>
              <a:latin typeface="Raleway Medium"/>
              <a:ea typeface="Raleway Medium"/>
              <a:cs typeface="Raleway Medium"/>
              <a:sym typeface="Raleway Medium"/>
            </a:endParaRPr>
          </a:p>
        </p:txBody>
      </p:sp>
      <p:sp>
        <p:nvSpPr>
          <p:cNvPr id="193" name="Shape 193"/>
          <p:cNvSpPr txBox="1"/>
          <p:nvPr>
            <p:ph idx="1" type="body"/>
          </p:nvPr>
        </p:nvSpPr>
        <p:spPr>
          <a:xfrm>
            <a:off x="311700" y="1142800"/>
            <a:ext cx="8520600" cy="1380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24242"/>
              </a:buClr>
              <a:buSzPts val="1800"/>
              <a:buFont typeface="Raleway"/>
              <a:buChar char="●"/>
            </a:pPr>
            <a:r>
              <a:rPr b="1" lang="en-GB">
                <a:solidFill>
                  <a:srgbClr val="424242"/>
                </a:solidFill>
                <a:latin typeface="Courier New"/>
                <a:ea typeface="Courier New"/>
                <a:cs typeface="Courier New"/>
                <a:sym typeface="Courier New"/>
              </a:rPr>
              <a:t>&lt;head&gt;</a:t>
            </a:r>
            <a:r>
              <a:rPr lang="en-GB">
                <a:solidFill>
                  <a:srgbClr val="424242"/>
                </a:solidFill>
                <a:latin typeface="Raleway"/>
                <a:ea typeface="Raleway"/>
                <a:cs typeface="Raleway"/>
                <a:sym typeface="Raleway"/>
              </a:rPr>
              <a:t> - </a:t>
            </a:r>
            <a:r>
              <a:rPr lang="en-GB">
                <a:solidFill>
                  <a:srgbClr val="333333"/>
                </a:solidFill>
                <a:highlight>
                  <a:srgbClr val="FFFFFF"/>
                </a:highlight>
                <a:latin typeface="Raleway"/>
                <a:ea typeface="Raleway"/>
                <a:cs typeface="Raleway"/>
                <a:sym typeface="Raleway"/>
              </a:rPr>
              <a:t>acts as a container for all the stuff you want to include on the HTML page that </a:t>
            </a:r>
            <a:r>
              <a:rPr i="1" lang="en-GB">
                <a:solidFill>
                  <a:srgbClr val="333333"/>
                </a:solidFill>
                <a:highlight>
                  <a:srgbClr val="FFFFFF"/>
                </a:highlight>
                <a:latin typeface="Raleway"/>
                <a:ea typeface="Raleway"/>
                <a:cs typeface="Raleway"/>
                <a:sym typeface="Raleway"/>
              </a:rPr>
              <a:t>isn't</a:t>
            </a:r>
            <a:r>
              <a:rPr lang="en-GB">
                <a:solidFill>
                  <a:srgbClr val="333333"/>
                </a:solidFill>
                <a:highlight>
                  <a:srgbClr val="FFFFFF"/>
                </a:highlight>
                <a:latin typeface="Raleway"/>
                <a:ea typeface="Raleway"/>
                <a:cs typeface="Raleway"/>
                <a:sym typeface="Raleway"/>
              </a:rPr>
              <a:t> the content you are showing to your page's viewers. </a:t>
            </a:r>
            <a:endParaRPr>
              <a:solidFill>
                <a:srgbClr val="424242"/>
              </a:solidFill>
              <a:latin typeface="Raleway"/>
              <a:ea typeface="Raleway"/>
              <a:cs typeface="Raleway"/>
              <a:sym typeface="Raleway"/>
            </a:endParaRPr>
          </a:p>
          <a:p>
            <a:pPr indent="-342900" lvl="0" marL="457200" rtl="0">
              <a:spcBef>
                <a:spcPts val="0"/>
              </a:spcBef>
              <a:spcAft>
                <a:spcPts val="0"/>
              </a:spcAft>
              <a:buClr>
                <a:srgbClr val="424242"/>
              </a:buClr>
              <a:buSzPts val="1800"/>
              <a:buFont typeface="Raleway"/>
              <a:buChar char="●"/>
            </a:pPr>
            <a:r>
              <a:rPr b="1" lang="en-GB">
                <a:solidFill>
                  <a:srgbClr val="424242"/>
                </a:solidFill>
                <a:latin typeface="Courier New"/>
                <a:ea typeface="Courier New"/>
                <a:cs typeface="Courier New"/>
                <a:sym typeface="Courier New"/>
              </a:rPr>
              <a:t>&lt;title&gt; </a:t>
            </a:r>
            <a:r>
              <a:rPr lang="en-GB">
                <a:solidFill>
                  <a:srgbClr val="424242"/>
                </a:solidFill>
                <a:latin typeface="Raleway"/>
                <a:ea typeface="Raleway"/>
                <a:cs typeface="Raleway"/>
                <a:sym typeface="Raleway"/>
              </a:rPr>
              <a:t>- page title</a:t>
            </a:r>
            <a:endParaRPr>
              <a:solidFill>
                <a:srgbClr val="424242"/>
              </a:solidFill>
              <a:latin typeface="Raleway"/>
              <a:ea typeface="Raleway"/>
              <a:cs typeface="Raleway"/>
              <a:sym typeface="Raleway"/>
            </a:endParaRPr>
          </a:p>
          <a:p>
            <a:pPr indent="0" lvl="0" marL="0" rtl="0">
              <a:spcBef>
                <a:spcPts val="1600"/>
              </a:spcBef>
              <a:spcAft>
                <a:spcPts val="1600"/>
              </a:spcAft>
              <a:buNone/>
            </a:pPr>
            <a:r>
              <a:t/>
            </a:r>
            <a:endParaRPr>
              <a:solidFill>
                <a:srgbClr val="424242"/>
              </a:solidFill>
              <a:latin typeface="Raleway"/>
              <a:ea typeface="Raleway"/>
              <a:cs typeface="Raleway"/>
              <a:sym typeface="Raleway"/>
            </a:endParaRPr>
          </a:p>
        </p:txBody>
      </p:sp>
      <p:pic>
        <p:nvPicPr>
          <p:cNvPr id="194" name="Shape 194"/>
          <p:cNvPicPr preferRelativeResize="0"/>
          <p:nvPr/>
        </p:nvPicPr>
        <p:blipFill>
          <a:blip r:embed="rId3">
            <a:alphaModFix/>
          </a:blip>
          <a:stretch>
            <a:fillRect/>
          </a:stretch>
        </p:blipFill>
        <p:spPr>
          <a:xfrm>
            <a:off x="1509550" y="2647875"/>
            <a:ext cx="5818200" cy="2145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Courier New"/>
                <a:ea typeface="Courier New"/>
                <a:cs typeface="Courier New"/>
                <a:sym typeface="Courier New"/>
              </a:rPr>
              <a:t>&lt;body&gt;</a:t>
            </a:r>
            <a:r>
              <a:rPr lang="en-GB">
                <a:latin typeface="Raleway Medium"/>
                <a:ea typeface="Raleway Medium"/>
                <a:cs typeface="Raleway Medium"/>
                <a:sym typeface="Raleway Medium"/>
              </a:rPr>
              <a:t> tag</a:t>
            </a:r>
            <a:endParaRPr>
              <a:latin typeface="Raleway Medium"/>
              <a:ea typeface="Raleway Medium"/>
              <a:cs typeface="Raleway Medium"/>
              <a:sym typeface="Raleway Medium"/>
            </a:endParaRPr>
          </a:p>
        </p:txBody>
      </p:sp>
      <p:sp>
        <p:nvSpPr>
          <p:cNvPr id="200" name="Shape 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424242"/>
              </a:buClr>
              <a:buSzPts val="1800"/>
              <a:buFont typeface="Raleway"/>
              <a:buChar char="●"/>
            </a:pPr>
            <a:r>
              <a:rPr lang="en-GB">
                <a:solidFill>
                  <a:srgbClr val="424242"/>
                </a:solidFill>
                <a:latin typeface="Raleway"/>
                <a:ea typeface="Raleway"/>
                <a:cs typeface="Raleway"/>
                <a:sym typeface="Raleway"/>
              </a:rPr>
              <a:t>Contains all the content that you want to show to web users when they visit your page, whether that's text, images, videos, games, playable audio tracks, or whatever else</a:t>
            </a:r>
            <a:endParaRPr>
              <a:solidFill>
                <a:srgbClr val="424242"/>
              </a:solidFill>
              <a:latin typeface="Raleway"/>
              <a:ea typeface="Raleway"/>
              <a:cs typeface="Raleway"/>
              <a:sym typeface="Raleway"/>
            </a:endParaRPr>
          </a:p>
          <a:p>
            <a:pPr indent="0" lvl="0" marL="0" rtl="0">
              <a:spcBef>
                <a:spcPts val="1600"/>
              </a:spcBef>
              <a:spcAft>
                <a:spcPts val="0"/>
              </a:spcAft>
              <a:buNone/>
            </a:pPr>
            <a:r>
              <a:t/>
            </a:r>
            <a:endParaRPr>
              <a:solidFill>
                <a:srgbClr val="424242"/>
              </a:solidFill>
              <a:latin typeface="Raleway"/>
              <a:ea typeface="Raleway"/>
              <a:cs typeface="Raleway"/>
              <a:sym typeface="Raleway"/>
            </a:endParaRPr>
          </a:p>
          <a:p>
            <a:pPr indent="0" lvl="0" marL="0" rtl="0">
              <a:spcBef>
                <a:spcPts val="1600"/>
              </a:spcBef>
              <a:spcAft>
                <a:spcPts val="0"/>
              </a:spcAft>
              <a:buNone/>
            </a:pPr>
            <a:r>
              <a:t/>
            </a:r>
            <a:endParaRPr>
              <a:solidFill>
                <a:srgbClr val="424242"/>
              </a:solidFill>
              <a:latin typeface="Raleway"/>
              <a:ea typeface="Raleway"/>
              <a:cs typeface="Raleway"/>
              <a:sym typeface="Raleway"/>
            </a:endParaRPr>
          </a:p>
          <a:p>
            <a:pPr indent="0" lvl="0" marL="0">
              <a:spcBef>
                <a:spcPts val="1600"/>
              </a:spcBef>
              <a:spcAft>
                <a:spcPts val="1600"/>
              </a:spcAft>
              <a:buNone/>
            </a:pPr>
            <a:r>
              <a:t/>
            </a:r>
            <a:endParaRPr/>
          </a:p>
        </p:txBody>
      </p:sp>
      <p:pic>
        <p:nvPicPr>
          <p:cNvPr id="201" name="Shape 201"/>
          <p:cNvPicPr preferRelativeResize="0"/>
          <p:nvPr/>
        </p:nvPicPr>
        <p:blipFill>
          <a:blip r:embed="rId3">
            <a:alphaModFix/>
          </a:blip>
          <a:stretch>
            <a:fillRect/>
          </a:stretch>
        </p:blipFill>
        <p:spPr>
          <a:xfrm>
            <a:off x="1309100" y="2464400"/>
            <a:ext cx="6400800" cy="1085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000000"/>
              </a:solidFill>
              <a:latin typeface="Raleway"/>
              <a:ea typeface="Raleway"/>
              <a:cs typeface="Raleway"/>
              <a:sym typeface="Raleway"/>
            </a:endParaRPr>
          </a:p>
          <a:p>
            <a:pPr indent="0" lvl="0" marL="0" rtl="0">
              <a:spcBef>
                <a:spcPts val="1600"/>
              </a:spcBef>
              <a:spcAft>
                <a:spcPts val="1600"/>
              </a:spcAft>
              <a:buNone/>
            </a:pPr>
            <a:r>
              <a:t/>
            </a:r>
            <a:endParaRPr>
              <a:solidFill>
                <a:srgbClr val="000000"/>
              </a:solidFill>
              <a:latin typeface="Raleway"/>
              <a:ea typeface="Raleway"/>
              <a:cs typeface="Raleway"/>
              <a:sym typeface="Raleway"/>
            </a:endParaRPr>
          </a:p>
        </p:txBody>
      </p:sp>
      <p:pic>
        <p:nvPicPr>
          <p:cNvPr id="207" name="Shape 207"/>
          <p:cNvPicPr preferRelativeResize="0"/>
          <p:nvPr/>
        </p:nvPicPr>
        <p:blipFill rotWithShape="1">
          <a:blip r:embed="rId3">
            <a:alphaModFix/>
          </a:blip>
          <a:srcRect b="-7247" l="-2410" r="-2410" t="-7247"/>
          <a:stretch/>
        </p:blipFill>
        <p:spPr>
          <a:xfrm>
            <a:off x="477300" y="213863"/>
            <a:ext cx="8606700" cy="4715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Medium"/>
                <a:ea typeface="Raleway Medium"/>
                <a:cs typeface="Raleway Medium"/>
                <a:sym typeface="Raleway Medium"/>
              </a:rPr>
              <a:t>Main tags</a:t>
            </a:r>
            <a:r>
              <a:rPr lang="en-GB">
                <a:latin typeface="Raleway Medium"/>
                <a:ea typeface="Raleway Medium"/>
                <a:cs typeface="Raleway Medium"/>
                <a:sym typeface="Raleway Medium"/>
              </a:rPr>
              <a:t> </a:t>
            </a:r>
            <a:endParaRPr>
              <a:latin typeface="Raleway Medium"/>
              <a:ea typeface="Raleway Medium"/>
              <a:cs typeface="Raleway Medium"/>
              <a:sym typeface="Raleway Medium"/>
            </a:endParaRPr>
          </a:p>
        </p:txBody>
      </p:sp>
      <p:sp>
        <p:nvSpPr>
          <p:cNvPr id="213" name="Shape 2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Font typeface="Raleway Medium"/>
              <a:buChar char="●"/>
            </a:pPr>
            <a:r>
              <a:rPr lang="en-GB">
                <a:solidFill>
                  <a:srgbClr val="000000"/>
                </a:solidFill>
                <a:latin typeface="Raleway Medium"/>
                <a:ea typeface="Raleway Medium"/>
                <a:cs typeface="Raleway Medium"/>
                <a:sym typeface="Raleway Medium"/>
              </a:rPr>
              <a:t>You don’t have to remember all of them</a:t>
            </a:r>
            <a:endParaRPr>
              <a:solidFill>
                <a:srgbClr val="000000"/>
              </a:solidFill>
              <a:latin typeface="Raleway Medium"/>
              <a:ea typeface="Raleway Medium"/>
              <a:cs typeface="Raleway Medium"/>
              <a:sym typeface="Raleway Medium"/>
            </a:endParaRPr>
          </a:p>
          <a:p>
            <a:pPr indent="-342900" lvl="0" marL="457200" rtl="0">
              <a:spcBef>
                <a:spcPts val="0"/>
              </a:spcBef>
              <a:spcAft>
                <a:spcPts val="0"/>
              </a:spcAft>
              <a:buClr>
                <a:srgbClr val="000000"/>
              </a:buClr>
              <a:buSzPts val="1800"/>
              <a:buFont typeface="Raleway Medium"/>
              <a:buChar char="●"/>
            </a:pPr>
            <a:r>
              <a:rPr lang="en-GB">
                <a:solidFill>
                  <a:srgbClr val="000000"/>
                </a:solidFill>
                <a:latin typeface="Raleway Medium"/>
                <a:ea typeface="Raleway Medium"/>
                <a:cs typeface="Raleway Medium"/>
                <a:sym typeface="Raleway Medium"/>
              </a:rPr>
              <a:t>Used most often:</a:t>
            </a:r>
            <a:endParaRPr>
              <a:solidFill>
                <a:srgbClr val="000000"/>
              </a:solidFill>
              <a:latin typeface="Raleway Medium"/>
              <a:ea typeface="Raleway Medium"/>
              <a:cs typeface="Raleway Medium"/>
              <a:sym typeface="Raleway Medium"/>
            </a:endParaRPr>
          </a:p>
          <a:p>
            <a:pPr indent="-317500" lvl="1" marL="914400" rtl="0">
              <a:lnSpc>
                <a:spcPct val="150000"/>
              </a:lnSpc>
              <a:spcBef>
                <a:spcPts val="0"/>
              </a:spcBef>
              <a:spcAft>
                <a:spcPts val="0"/>
              </a:spcAft>
              <a:buClr>
                <a:srgbClr val="424242"/>
              </a:buClr>
              <a:buSzPts val="1400"/>
              <a:buFont typeface="Courier New"/>
              <a:buChar char="○"/>
            </a:pPr>
            <a:r>
              <a:rPr lang="en-GB">
                <a:solidFill>
                  <a:srgbClr val="424242"/>
                </a:solidFill>
                <a:latin typeface="Courier New"/>
                <a:ea typeface="Courier New"/>
                <a:cs typeface="Courier New"/>
                <a:sym typeface="Courier New"/>
              </a:rPr>
              <a:t>&lt;div&gt;, &lt;span&gt;</a:t>
            </a:r>
            <a:endParaRPr>
              <a:solidFill>
                <a:srgbClr val="424242"/>
              </a:solidFill>
              <a:latin typeface="Courier New"/>
              <a:ea typeface="Courier New"/>
              <a:cs typeface="Courier New"/>
              <a:sym typeface="Courier New"/>
            </a:endParaRPr>
          </a:p>
          <a:p>
            <a:pPr indent="-317500" lvl="1" marL="914400" rtl="0">
              <a:lnSpc>
                <a:spcPct val="150000"/>
              </a:lnSpc>
              <a:spcBef>
                <a:spcPts val="0"/>
              </a:spcBef>
              <a:spcAft>
                <a:spcPts val="0"/>
              </a:spcAft>
              <a:buClr>
                <a:srgbClr val="424242"/>
              </a:buClr>
              <a:buSzPts val="1400"/>
              <a:buFont typeface="Courier New"/>
              <a:buChar char="○"/>
            </a:pPr>
            <a:r>
              <a:rPr lang="en-GB">
                <a:solidFill>
                  <a:srgbClr val="424242"/>
                </a:solidFill>
                <a:latin typeface="Courier New"/>
                <a:ea typeface="Courier New"/>
                <a:cs typeface="Courier New"/>
                <a:sym typeface="Courier New"/>
              </a:rPr>
              <a:t>&lt;a href=””&gt;</a:t>
            </a:r>
            <a:endParaRPr>
              <a:solidFill>
                <a:srgbClr val="424242"/>
              </a:solidFill>
              <a:latin typeface="Courier New"/>
              <a:ea typeface="Courier New"/>
              <a:cs typeface="Courier New"/>
              <a:sym typeface="Courier New"/>
            </a:endParaRPr>
          </a:p>
          <a:p>
            <a:pPr indent="-317500" lvl="1" marL="914400" rtl="0">
              <a:lnSpc>
                <a:spcPct val="150000"/>
              </a:lnSpc>
              <a:spcBef>
                <a:spcPts val="0"/>
              </a:spcBef>
              <a:spcAft>
                <a:spcPts val="0"/>
              </a:spcAft>
              <a:buClr>
                <a:srgbClr val="424242"/>
              </a:buClr>
              <a:buSzPts val="1400"/>
              <a:buFont typeface="Courier New"/>
              <a:buChar char="○"/>
            </a:pPr>
            <a:r>
              <a:rPr lang="en-GB">
                <a:solidFill>
                  <a:srgbClr val="424242"/>
                </a:solidFill>
                <a:latin typeface="Courier New"/>
                <a:ea typeface="Courier New"/>
                <a:cs typeface="Courier New"/>
                <a:sym typeface="Courier New"/>
              </a:rPr>
              <a:t>&lt;h1&gt; .. &lt;h6&gt;</a:t>
            </a:r>
            <a:endParaRPr>
              <a:solidFill>
                <a:srgbClr val="424242"/>
              </a:solidFill>
              <a:latin typeface="Courier New"/>
              <a:ea typeface="Courier New"/>
              <a:cs typeface="Courier New"/>
              <a:sym typeface="Courier New"/>
            </a:endParaRPr>
          </a:p>
          <a:p>
            <a:pPr indent="-317500" lvl="1" marL="914400" rtl="0">
              <a:lnSpc>
                <a:spcPct val="150000"/>
              </a:lnSpc>
              <a:spcBef>
                <a:spcPts val="0"/>
              </a:spcBef>
              <a:spcAft>
                <a:spcPts val="0"/>
              </a:spcAft>
              <a:buClr>
                <a:srgbClr val="424242"/>
              </a:buClr>
              <a:buSzPts val="1400"/>
              <a:buFont typeface="Courier New"/>
              <a:buChar char="○"/>
            </a:pPr>
            <a:r>
              <a:rPr lang="en-GB">
                <a:solidFill>
                  <a:srgbClr val="424242"/>
                </a:solidFill>
                <a:latin typeface="Courier New"/>
                <a:ea typeface="Courier New"/>
                <a:cs typeface="Courier New"/>
                <a:sym typeface="Courier New"/>
              </a:rPr>
              <a:t>&lt;p&gt;, &lt;strong&gt;, &lt;i&gt;, &lt;em&gt;</a:t>
            </a:r>
            <a:endParaRPr>
              <a:solidFill>
                <a:srgbClr val="424242"/>
              </a:solidFill>
              <a:latin typeface="Courier New"/>
              <a:ea typeface="Courier New"/>
              <a:cs typeface="Courier New"/>
              <a:sym typeface="Courier New"/>
            </a:endParaRPr>
          </a:p>
          <a:p>
            <a:pPr indent="-317500" lvl="1" marL="914400" rtl="0">
              <a:lnSpc>
                <a:spcPct val="150000"/>
              </a:lnSpc>
              <a:spcBef>
                <a:spcPts val="0"/>
              </a:spcBef>
              <a:spcAft>
                <a:spcPts val="0"/>
              </a:spcAft>
              <a:buClr>
                <a:srgbClr val="424242"/>
              </a:buClr>
              <a:buSzPts val="1400"/>
              <a:buFont typeface="Courier New"/>
              <a:buChar char="○"/>
            </a:pPr>
            <a:r>
              <a:rPr lang="en-GB">
                <a:solidFill>
                  <a:srgbClr val="424242"/>
                </a:solidFill>
                <a:latin typeface="Courier New"/>
                <a:ea typeface="Courier New"/>
                <a:cs typeface="Courier New"/>
                <a:sym typeface="Courier New"/>
              </a:rPr>
              <a:t>&lt;ul&gt;, &lt;ol&gt;, &lt;li&gt;</a:t>
            </a:r>
            <a:endParaRPr>
              <a:solidFill>
                <a:srgbClr val="424242"/>
              </a:solidFill>
              <a:latin typeface="Courier New"/>
              <a:ea typeface="Courier New"/>
              <a:cs typeface="Courier New"/>
              <a:sym typeface="Courier New"/>
            </a:endParaRPr>
          </a:p>
          <a:p>
            <a:pPr indent="-317500" lvl="1" marL="914400" rtl="0">
              <a:lnSpc>
                <a:spcPct val="150000"/>
              </a:lnSpc>
              <a:spcBef>
                <a:spcPts val="0"/>
              </a:spcBef>
              <a:spcAft>
                <a:spcPts val="0"/>
              </a:spcAft>
              <a:buClr>
                <a:srgbClr val="424242"/>
              </a:buClr>
              <a:buSzPts val="1400"/>
              <a:buFont typeface="Courier New"/>
              <a:buChar char="○"/>
            </a:pPr>
            <a:r>
              <a:rPr lang="en-GB">
                <a:solidFill>
                  <a:srgbClr val="424242"/>
                </a:solidFill>
                <a:latin typeface="Courier New"/>
                <a:ea typeface="Courier New"/>
                <a:cs typeface="Courier New"/>
                <a:sym typeface="Courier New"/>
              </a:rPr>
              <a:t>&lt;button&gt;</a:t>
            </a:r>
            <a:endParaRPr>
              <a:solidFill>
                <a:srgbClr val="424242"/>
              </a:solidFill>
              <a:latin typeface="Courier New"/>
              <a:ea typeface="Courier New"/>
              <a:cs typeface="Courier New"/>
              <a:sym typeface="Courier New"/>
            </a:endParaRPr>
          </a:p>
          <a:p>
            <a:pPr indent="-317500" lvl="1" marL="914400" rtl="0">
              <a:lnSpc>
                <a:spcPct val="150000"/>
              </a:lnSpc>
              <a:spcBef>
                <a:spcPts val="0"/>
              </a:spcBef>
              <a:spcAft>
                <a:spcPts val="0"/>
              </a:spcAft>
              <a:buClr>
                <a:srgbClr val="424242"/>
              </a:buClr>
              <a:buSzPts val="1400"/>
              <a:buFont typeface="Courier New"/>
              <a:buChar char="○"/>
            </a:pPr>
            <a:r>
              <a:rPr lang="en-GB">
                <a:solidFill>
                  <a:srgbClr val="424242"/>
                </a:solidFill>
                <a:latin typeface="Courier New"/>
                <a:ea typeface="Courier New"/>
                <a:cs typeface="Courier New"/>
                <a:sym typeface="Courier New"/>
              </a:rPr>
              <a:t>&lt;form&gt;, &lt;input&gt;, &lt;textarea&gt;, &lt;label&gt;</a:t>
            </a:r>
            <a:endParaRPr>
              <a:solidFill>
                <a:srgbClr val="000000"/>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From top to bottom, left to right</a:t>
            </a:r>
            <a:endParaRPr/>
          </a:p>
        </p:txBody>
      </p:sp>
      <p:pic>
        <p:nvPicPr>
          <p:cNvPr id="219" name="Shape 219"/>
          <p:cNvPicPr preferRelativeResize="0"/>
          <p:nvPr/>
        </p:nvPicPr>
        <p:blipFill>
          <a:blip r:embed="rId3">
            <a:alphaModFix/>
          </a:blip>
          <a:stretch>
            <a:fillRect/>
          </a:stretch>
        </p:blipFill>
        <p:spPr>
          <a:xfrm>
            <a:off x="1526000" y="1309775"/>
            <a:ext cx="5317776" cy="337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372500"/>
            <a:ext cx="3999900" cy="73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Block elements</a:t>
            </a:r>
            <a:endParaRPr/>
          </a:p>
        </p:txBody>
      </p:sp>
      <p:sp>
        <p:nvSpPr>
          <p:cNvPr id="225" name="Shape 225"/>
          <p:cNvSpPr txBox="1"/>
          <p:nvPr>
            <p:ph idx="1" type="body"/>
          </p:nvPr>
        </p:nvSpPr>
        <p:spPr>
          <a:xfrm>
            <a:off x="311700" y="1353000"/>
            <a:ext cx="3101400" cy="309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solidFill>
                  <a:srgbClr val="333333"/>
                </a:solidFill>
                <a:highlight>
                  <a:srgbClr val="FFFFFF"/>
                </a:highlight>
                <a:latin typeface="Raleway"/>
                <a:ea typeface="Raleway"/>
                <a:cs typeface="Raleway"/>
                <a:sym typeface="Raleway"/>
              </a:rPr>
              <a:t>Will appear on a new line from whatever content went before it, and any content that goes after it will also appear on a new line.</a:t>
            </a:r>
            <a:endParaRPr sz="1800">
              <a:latin typeface="Raleway"/>
              <a:ea typeface="Raleway"/>
              <a:cs typeface="Raleway"/>
              <a:sym typeface="Raleway"/>
            </a:endParaRPr>
          </a:p>
          <a:p>
            <a:pPr indent="-317500" lvl="0" marL="457200" rtl="0">
              <a:spcBef>
                <a:spcPts val="1600"/>
              </a:spcBef>
              <a:spcAft>
                <a:spcPts val="0"/>
              </a:spcAft>
              <a:buSzPts val="1400"/>
              <a:buChar char="●"/>
            </a:pPr>
            <a:r>
              <a:rPr lang="en-GB"/>
              <a:t>Headers</a:t>
            </a:r>
            <a:r>
              <a:rPr lang="en-GB"/>
              <a:t> </a:t>
            </a:r>
            <a:r>
              <a:rPr lang="en-GB">
                <a:latin typeface="Consolas"/>
                <a:ea typeface="Consolas"/>
                <a:cs typeface="Consolas"/>
                <a:sym typeface="Consolas"/>
              </a:rPr>
              <a:t>&lt;h1&gt;</a:t>
            </a:r>
            <a:r>
              <a:rPr lang="en-GB"/>
              <a:t>, </a:t>
            </a:r>
            <a:r>
              <a:rPr lang="en-GB">
                <a:latin typeface="Consolas"/>
                <a:ea typeface="Consolas"/>
                <a:cs typeface="Consolas"/>
                <a:sym typeface="Consolas"/>
              </a:rPr>
              <a:t>&lt;h2&gt;</a:t>
            </a:r>
            <a:r>
              <a:rPr lang="en-GB"/>
              <a:t> ..</a:t>
            </a:r>
            <a:endParaRPr/>
          </a:p>
          <a:p>
            <a:pPr indent="-317500" lvl="0" marL="457200" rtl="0">
              <a:spcBef>
                <a:spcPts val="0"/>
              </a:spcBef>
              <a:spcAft>
                <a:spcPts val="0"/>
              </a:spcAft>
              <a:buSzPts val="1400"/>
              <a:buChar char="●"/>
            </a:pPr>
            <a:r>
              <a:rPr lang="en-GB"/>
              <a:t>Paragraphs </a:t>
            </a:r>
            <a:r>
              <a:rPr lang="en-GB">
                <a:latin typeface="Consolas"/>
                <a:ea typeface="Consolas"/>
                <a:cs typeface="Consolas"/>
                <a:sym typeface="Consolas"/>
              </a:rPr>
              <a:t>&lt;p&gt;</a:t>
            </a:r>
            <a:endParaRPr/>
          </a:p>
          <a:p>
            <a:pPr indent="-317500" lvl="0" marL="457200" rtl="0">
              <a:spcBef>
                <a:spcPts val="0"/>
              </a:spcBef>
              <a:spcAft>
                <a:spcPts val="0"/>
              </a:spcAft>
              <a:buSzPts val="1400"/>
              <a:buChar char="●"/>
            </a:pPr>
            <a:r>
              <a:rPr lang="en-GB"/>
              <a:t>Lists </a:t>
            </a:r>
            <a:r>
              <a:rPr lang="en-GB">
                <a:latin typeface="Consolas"/>
                <a:ea typeface="Consolas"/>
                <a:cs typeface="Consolas"/>
                <a:sym typeface="Consolas"/>
              </a:rPr>
              <a:t>&lt;ul&gt;, &lt;li&gt;</a:t>
            </a:r>
            <a:endParaRPr>
              <a:latin typeface="Consolas"/>
              <a:ea typeface="Consolas"/>
              <a:cs typeface="Consolas"/>
              <a:sym typeface="Consolas"/>
            </a:endParaRPr>
          </a:p>
        </p:txBody>
      </p:sp>
      <p:pic>
        <p:nvPicPr>
          <p:cNvPr id="226" name="Shape 226"/>
          <p:cNvPicPr preferRelativeResize="0"/>
          <p:nvPr/>
        </p:nvPicPr>
        <p:blipFill>
          <a:blip r:embed="rId3">
            <a:alphaModFix/>
          </a:blip>
          <a:stretch>
            <a:fillRect/>
          </a:stretch>
        </p:blipFill>
        <p:spPr>
          <a:xfrm>
            <a:off x="3626050" y="1353000"/>
            <a:ext cx="5081700" cy="3264870"/>
          </a:xfrm>
          <a:prstGeom prst="rect">
            <a:avLst/>
          </a:prstGeom>
          <a:noFill/>
          <a:ln>
            <a:noFill/>
          </a:ln>
        </p:spPr>
      </p:pic>
      <p:pic>
        <p:nvPicPr>
          <p:cNvPr id="227" name="Shape 227"/>
          <p:cNvPicPr preferRelativeResize="0"/>
          <p:nvPr/>
        </p:nvPicPr>
        <p:blipFill>
          <a:blip r:embed="rId4">
            <a:alphaModFix/>
          </a:blip>
          <a:stretch>
            <a:fillRect/>
          </a:stretch>
        </p:blipFill>
        <p:spPr>
          <a:xfrm>
            <a:off x="3772225" y="2038375"/>
            <a:ext cx="4831100" cy="2442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372500"/>
            <a:ext cx="3999900" cy="73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Inline elements</a:t>
            </a:r>
            <a:endParaRPr/>
          </a:p>
        </p:txBody>
      </p:sp>
      <p:sp>
        <p:nvSpPr>
          <p:cNvPr id="233" name="Shape 233"/>
          <p:cNvSpPr txBox="1"/>
          <p:nvPr>
            <p:ph idx="1" type="body"/>
          </p:nvPr>
        </p:nvSpPr>
        <p:spPr>
          <a:xfrm>
            <a:off x="311700" y="1468825"/>
            <a:ext cx="3101400" cy="3099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Contained within block-level elements and surround only small parts of the document’s content</a:t>
            </a:r>
            <a:endParaRPr/>
          </a:p>
          <a:p>
            <a:pPr indent="0" lvl="0" marL="0" rtl="0">
              <a:spcBef>
                <a:spcPts val="1600"/>
              </a:spcBef>
              <a:spcAft>
                <a:spcPts val="0"/>
              </a:spcAft>
              <a:buNone/>
            </a:pPr>
            <a:r>
              <a:rPr lang="en-GB"/>
              <a:t>Will not cause a new line to appear in the document</a:t>
            </a:r>
            <a:endParaRPr/>
          </a:p>
          <a:p>
            <a:pPr indent="-317500" lvl="0" marL="457200" rtl="0">
              <a:spcBef>
                <a:spcPts val="1600"/>
              </a:spcBef>
              <a:spcAft>
                <a:spcPts val="0"/>
              </a:spcAft>
              <a:buSzPts val="1400"/>
              <a:buChar char="●"/>
            </a:pPr>
            <a:r>
              <a:rPr lang="en-GB"/>
              <a:t>Link </a:t>
            </a:r>
            <a:r>
              <a:rPr lang="en-GB">
                <a:latin typeface="Consolas"/>
                <a:ea typeface="Consolas"/>
                <a:cs typeface="Consolas"/>
                <a:sym typeface="Consolas"/>
              </a:rPr>
              <a:t>&lt;a&gt;</a:t>
            </a:r>
            <a:endParaRPr>
              <a:latin typeface="Consolas"/>
              <a:ea typeface="Consolas"/>
              <a:cs typeface="Consolas"/>
              <a:sym typeface="Consolas"/>
            </a:endParaRPr>
          </a:p>
          <a:p>
            <a:pPr indent="-317500" lvl="0" marL="457200" rtl="0">
              <a:spcBef>
                <a:spcPts val="0"/>
              </a:spcBef>
              <a:spcAft>
                <a:spcPts val="0"/>
              </a:spcAft>
              <a:buSzPts val="1400"/>
              <a:buChar char="●"/>
            </a:pPr>
            <a:r>
              <a:rPr lang="en-GB"/>
              <a:t>Input fields </a:t>
            </a:r>
            <a:r>
              <a:rPr lang="en-GB">
                <a:latin typeface="Consolas"/>
                <a:ea typeface="Consolas"/>
                <a:cs typeface="Consolas"/>
                <a:sym typeface="Consolas"/>
              </a:rPr>
              <a:t>&lt;input&gt;</a:t>
            </a:r>
            <a:endParaRPr>
              <a:latin typeface="Consolas"/>
              <a:ea typeface="Consolas"/>
              <a:cs typeface="Consolas"/>
              <a:sym typeface="Consolas"/>
            </a:endParaRPr>
          </a:p>
          <a:p>
            <a:pPr indent="-317500" lvl="0" marL="457200" rtl="0">
              <a:spcBef>
                <a:spcPts val="0"/>
              </a:spcBef>
              <a:spcAft>
                <a:spcPts val="0"/>
              </a:spcAft>
              <a:buSzPts val="1400"/>
              <a:buChar char="●"/>
            </a:pPr>
            <a:r>
              <a:rPr lang="en-GB"/>
              <a:t>Images </a:t>
            </a:r>
            <a:r>
              <a:rPr lang="en-GB">
                <a:latin typeface="Consolas"/>
                <a:ea typeface="Consolas"/>
                <a:cs typeface="Consolas"/>
                <a:sym typeface="Consolas"/>
              </a:rPr>
              <a:t>&lt;img&gt;</a:t>
            </a:r>
            <a:endParaRPr>
              <a:latin typeface="Consolas"/>
              <a:ea typeface="Consolas"/>
              <a:cs typeface="Consolas"/>
              <a:sym typeface="Consolas"/>
            </a:endParaRPr>
          </a:p>
        </p:txBody>
      </p:sp>
      <p:pic>
        <p:nvPicPr>
          <p:cNvPr id="234" name="Shape 234"/>
          <p:cNvPicPr preferRelativeResize="0"/>
          <p:nvPr/>
        </p:nvPicPr>
        <p:blipFill>
          <a:blip r:embed="rId3">
            <a:alphaModFix/>
          </a:blip>
          <a:stretch>
            <a:fillRect/>
          </a:stretch>
        </p:blipFill>
        <p:spPr>
          <a:xfrm>
            <a:off x="3626050" y="1353000"/>
            <a:ext cx="5081700" cy="3264870"/>
          </a:xfrm>
          <a:prstGeom prst="rect">
            <a:avLst/>
          </a:prstGeom>
          <a:noFill/>
          <a:ln>
            <a:noFill/>
          </a:ln>
        </p:spPr>
      </p:pic>
      <p:pic>
        <p:nvPicPr>
          <p:cNvPr id="235" name="Shape 235"/>
          <p:cNvPicPr preferRelativeResize="0"/>
          <p:nvPr/>
        </p:nvPicPr>
        <p:blipFill>
          <a:blip r:embed="rId4">
            <a:alphaModFix/>
          </a:blip>
          <a:stretch>
            <a:fillRect/>
          </a:stretch>
        </p:blipFill>
        <p:spPr>
          <a:xfrm>
            <a:off x="3747850" y="2041850"/>
            <a:ext cx="4835200" cy="679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First exercise</a:t>
            </a:r>
            <a:endParaRPr/>
          </a:p>
        </p:txBody>
      </p:sp>
      <p:sp>
        <p:nvSpPr>
          <p:cNvPr id="241" name="Shape 241"/>
          <p:cNvSpPr txBox="1"/>
          <p:nvPr>
            <p:ph idx="1" type="body"/>
          </p:nvPr>
        </p:nvSpPr>
        <p:spPr>
          <a:xfrm>
            <a:off x="311700" y="1152475"/>
            <a:ext cx="8520600" cy="3716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GB"/>
              <a:t>Create a new folder on your desktop</a:t>
            </a:r>
            <a:endParaRPr/>
          </a:p>
          <a:p>
            <a:pPr indent="-342900" lvl="0" marL="457200" rtl="0">
              <a:spcBef>
                <a:spcPts val="0"/>
              </a:spcBef>
              <a:spcAft>
                <a:spcPts val="0"/>
              </a:spcAft>
              <a:buSzPts val="1800"/>
              <a:buAutoNum type="arabicPeriod"/>
            </a:pPr>
            <a:r>
              <a:rPr lang="en-GB"/>
              <a:t>Add new file “index.html”</a:t>
            </a:r>
            <a:endParaRPr/>
          </a:p>
          <a:p>
            <a:pPr indent="-342900" lvl="0" marL="457200" rtl="0">
              <a:spcBef>
                <a:spcPts val="0"/>
              </a:spcBef>
              <a:spcAft>
                <a:spcPts val="0"/>
              </a:spcAft>
              <a:buSzPts val="1800"/>
              <a:buAutoNum type="arabicPeriod"/>
            </a:pPr>
            <a:r>
              <a:rPr lang="en-GB"/>
              <a:t>Open it with vs code or notepad</a:t>
            </a:r>
            <a:endParaRPr/>
          </a:p>
          <a:p>
            <a:pPr indent="-342900" lvl="0" marL="457200" rtl="0">
              <a:spcBef>
                <a:spcPts val="0"/>
              </a:spcBef>
              <a:spcAft>
                <a:spcPts val="0"/>
              </a:spcAft>
              <a:buSzPts val="1800"/>
              <a:buAutoNum type="arabicPeriod"/>
            </a:pPr>
            <a:r>
              <a:rPr lang="en-GB"/>
              <a:t>Let’s create a web page with these elements:</a:t>
            </a:r>
            <a:endParaRPr/>
          </a:p>
          <a:p>
            <a:pPr indent="-317500" lvl="1" marL="914400" rtl="0">
              <a:spcBef>
                <a:spcPts val="0"/>
              </a:spcBef>
              <a:spcAft>
                <a:spcPts val="0"/>
              </a:spcAft>
              <a:buSzPts val="1400"/>
              <a:buAutoNum type="alphaLcPeriod"/>
            </a:pPr>
            <a:r>
              <a:rPr lang="en-GB"/>
              <a:t>A header &lt;h1&gt;, &lt;h2&gt;, ...</a:t>
            </a:r>
            <a:endParaRPr/>
          </a:p>
          <a:p>
            <a:pPr indent="-317500" lvl="1" marL="914400" rtl="0">
              <a:spcBef>
                <a:spcPts val="0"/>
              </a:spcBef>
              <a:spcAft>
                <a:spcPts val="0"/>
              </a:spcAft>
              <a:buSzPts val="1400"/>
              <a:buAutoNum type="alphaLcPeriod"/>
            </a:pPr>
            <a:r>
              <a:rPr lang="en-GB"/>
              <a:t>Paragraph &lt;p&gt;&lt;/p&gt;</a:t>
            </a:r>
            <a:endParaRPr/>
          </a:p>
          <a:p>
            <a:pPr indent="-317500" lvl="1" marL="914400" rtl="0">
              <a:spcBef>
                <a:spcPts val="0"/>
              </a:spcBef>
              <a:spcAft>
                <a:spcPts val="0"/>
              </a:spcAft>
              <a:buSzPts val="1400"/>
              <a:buAutoNum type="alphaLcPeriod"/>
            </a:pPr>
            <a:r>
              <a:rPr lang="en-GB"/>
              <a:t>A link to another page &lt;a&gt;&lt;/a&gt;</a:t>
            </a:r>
            <a:endParaRPr/>
          </a:p>
          <a:p>
            <a:pPr indent="-317500" lvl="1" marL="914400" rtl="0">
              <a:spcBef>
                <a:spcPts val="0"/>
              </a:spcBef>
              <a:spcAft>
                <a:spcPts val="0"/>
              </a:spcAft>
              <a:buSzPts val="1400"/>
              <a:buAutoNum type="alphaLcPeriod"/>
            </a:pPr>
            <a:r>
              <a:rPr lang="en-GB"/>
              <a:t>An image &lt;img /&gt;</a:t>
            </a:r>
            <a:endParaRPr/>
          </a:p>
          <a:p>
            <a:pPr indent="-317500" lvl="1" marL="914400" rtl="0">
              <a:spcBef>
                <a:spcPts val="0"/>
              </a:spcBef>
              <a:spcAft>
                <a:spcPts val="0"/>
              </a:spcAft>
              <a:buSzPts val="1400"/>
              <a:buAutoNum type="alphaLcPeriod"/>
            </a:pPr>
            <a:r>
              <a:rPr lang="en-GB"/>
              <a:t>A list &lt;ul&gt;, &lt;ol&gt;</a:t>
            </a:r>
            <a:endParaRPr/>
          </a:p>
          <a:p>
            <a:pPr indent="-342900" lvl="0" marL="457200" rtl="0">
              <a:spcBef>
                <a:spcPts val="0"/>
              </a:spcBef>
              <a:spcAft>
                <a:spcPts val="0"/>
              </a:spcAft>
              <a:buSzPts val="1800"/>
              <a:buAutoNum type="arabicPeriod"/>
            </a:pPr>
            <a:r>
              <a:rPr lang="en-GB"/>
              <a:t>No worries!!! We will do it together :) </a:t>
            </a:r>
            <a:endParaRPr/>
          </a:p>
          <a:p>
            <a:pPr indent="-342900" lvl="0" marL="457200" rtl="0">
              <a:spcBef>
                <a:spcPts val="0"/>
              </a:spcBef>
              <a:spcAft>
                <a:spcPts val="0"/>
              </a:spcAft>
              <a:buSzPts val="1800"/>
              <a:buAutoNum type="arabicPeriod"/>
            </a:pPr>
            <a:r>
              <a:rPr lang="en-GB"/>
              <a:t>Also this documentation can help you - </a:t>
            </a:r>
            <a:r>
              <a:rPr lang="en-GB" u="sng">
                <a:solidFill>
                  <a:schemeClr val="hlink"/>
                </a:solidFill>
                <a:hlinkClick r:id="rId3"/>
              </a:rPr>
              <a:t>https://developer.mozilla.org/en-US/docs/Web/HTML</a:t>
            </a:r>
            <a:endParaRPr/>
          </a:p>
          <a:p>
            <a:pPr indent="0" lvl="0" marL="457200" rtl="0">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Github</a:t>
            </a:r>
            <a:endParaRPr/>
          </a:p>
        </p:txBody>
      </p:sp>
      <p:pic>
        <p:nvPicPr>
          <p:cNvPr id="247" name="Shape 247"/>
          <p:cNvPicPr preferRelativeResize="0"/>
          <p:nvPr/>
        </p:nvPicPr>
        <p:blipFill>
          <a:blip r:embed="rId3">
            <a:alphaModFix/>
          </a:blip>
          <a:stretch>
            <a:fillRect/>
          </a:stretch>
        </p:blipFill>
        <p:spPr>
          <a:xfrm>
            <a:off x="1360650" y="1106631"/>
            <a:ext cx="6853776" cy="359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a:ea typeface="Raleway"/>
                <a:cs typeface="Raleway"/>
                <a:sym typeface="Raleway"/>
              </a:rPr>
              <a:t>Course agenda</a:t>
            </a:r>
            <a:endParaRPr>
              <a:latin typeface="Raleway"/>
              <a:ea typeface="Raleway"/>
              <a:cs typeface="Raleway"/>
              <a:sym typeface="Raleway"/>
            </a:endParaRPr>
          </a:p>
        </p:txBody>
      </p:sp>
      <p:sp>
        <p:nvSpPr>
          <p:cNvPr id="69" name="Shape 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GB"/>
              <a:t>Introduction to HTML, CSS</a:t>
            </a:r>
            <a:endParaRPr/>
          </a:p>
          <a:p>
            <a:pPr indent="-342900" lvl="0" marL="457200" rtl="0">
              <a:spcBef>
                <a:spcPts val="0"/>
              </a:spcBef>
              <a:spcAft>
                <a:spcPts val="0"/>
              </a:spcAft>
              <a:buSzPts val="1800"/>
              <a:buAutoNum type="arabicPeriod"/>
            </a:pPr>
            <a:r>
              <a:rPr lang="en-GB"/>
              <a:t>Introduction to JavaScript</a:t>
            </a:r>
            <a:endParaRPr/>
          </a:p>
          <a:p>
            <a:pPr indent="-342900" lvl="0" marL="457200" rtl="0">
              <a:spcBef>
                <a:spcPts val="0"/>
              </a:spcBef>
              <a:spcAft>
                <a:spcPts val="0"/>
              </a:spcAft>
              <a:buSzPts val="1800"/>
              <a:buAutoNum type="arabicPeriod"/>
            </a:pPr>
            <a:r>
              <a:rPr lang="en-GB"/>
              <a:t>DHTML - (AJAX, promises, some life examples and etc.)</a:t>
            </a:r>
            <a:endParaRPr/>
          </a:p>
          <a:p>
            <a:pPr indent="-342900" lvl="0" marL="457200" rtl="0">
              <a:spcBef>
                <a:spcPts val="0"/>
              </a:spcBef>
              <a:spcAft>
                <a:spcPts val="0"/>
              </a:spcAft>
              <a:buSzPts val="1800"/>
              <a:buAutoNum type="arabicPeriod"/>
            </a:pPr>
            <a:r>
              <a:rPr lang="en-GB"/>
              <a:t>Introduction to VUE (Angular...React...)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a:ea typeface="Raleway"/>
                <a:cs typeface="Raleway"/>
                <a:sym typeface="Raleway"/>
              </a:rPr>
              <a:t>First lessons</a:t>
            </a:r>
            <a:endParaRPr>
              <a:latin typeface="Raleway"/>
              <a:ea typeface="Raleway"/>
              <a:cs typeface="Raleway"/>
              <a:sym typeface="Raleway"/>
            </a:endParaRPr>
          </a:p>
        </p:txBody>
      </p:sp>
      <p:sp>
        <p:nvSpPr>
          <p:cNvPr id="75" name="Shape 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latin typeface="Raleway"/>
                <a:ea typeface="Raleway"/>
                <a:cs typeface="Raleway"/>
                <a:sym typeface="Raleway"/>
              </a:rPr>
              <a:t>Introduction to JavaScript course:</a:t>
            </a:r>
            <a:endParaRPr>
              <a:latin typeface="Raleway"/>
              <a:ea typeface="Raleway"/>
              <a:cs typeface="Raleway"/>
              <a:sym typeface="Raleway"/>
            </a:endParaRPr>
          </a:p>
          <a:p>
            <a:pPr indent="-342900" lvl="0" marL="457200" rtl="0">
              <a:spcBef>
                <a:spcPts val="1600"/>
              </a:spcBef>
              <a:spcAft>
                <a:spcPts val="0"/>
              </a:spcAft>
              <a:buSzPts val="1800"/>
              <a:buFont typeface="Raleway"/>
              <a:buChar char="●"/>
            </a:pPr>
            <a:r>
              <a:rPr lang="en-GB">
                <a:latin typeface="Raleway"/>
                <a:ea typeface="Raleway"/>
                <a:cs typeface="Raleway"/>
                <a:sym typeface="Raleway"/>
              </a:rPr>
              <a:t>Internet history</a:t>
            </a:r>
            <a:endParaRPr>
              <a:latin typeface="Raleway"/>
              <a:ea typeface="Raleway"/>
              <a:cs typeface="Raleway"/>
              <a:sym typeface="Raleway"/>
            </a:endParaRPr>
          </a:p>
          <a:p>
            <a:pPr indent="-342900" lvl="0" marL="457200" rtl="0">
              <a:spcBef>
                <a:spcPts val="0"/>
              </a:spcBef>
              <a:spcAft>
                <a:spcPts val="0"/>
              </a:spcAft>
              <a:buSzPts val="1800"/>
              <a:buFont typeface="Raleway"/>
              <a:buChar char="●"/>
            </a:pPr>
            <a:r>
              <a:rPr lang="en-GB">
                <a:latin typeface="Raleway"/>
                <a:ea typeface="Raleway"/>
                <a:cs typeface="Raleway"/>
                <a:sym typeface="Raleway"/>
              </a:rPr>
              <a:t>Basic concepts - backend/frontend, server side/client side</a:t>
            </a:r>
            <a:endParaRPr>
              <a:latin typeface="Raleway"/>
              <a:ea typeface="Raleway"/>
              <a:cs typeface="Raleway"/>
              <a:sym typeface="Raleway"/>
            </a:endParaRPr>
          </a:p>
          <a:p>
            <a:pPr indent="-342900" lvl="0" marL="457200" rtl="0">
              <a:spcBef>
                <a:spcPts val="0"/>
              </a:spcBef>
              <a:spcAft>
                <a:spcPts val="0"/>
              </a:spcAft>
              <a:buSzPts val="1800"/>
              <a:buFont typeface="Raleway"/>
              <a:buChar char="●"/>
            </a:pPr>
            <a:r>
              <a:rPr lang="en-GB">
                <a:latin typeface="Raleway"/>
                <a:ea typeface="Raleway"/>
                <a:cs typeface="Raleway"/>
                <a:sym typeface="Raleway"/>
              </a:rPr>
              <a:t>Introduction to HTML + practical exercise</a:t>
            </a:r>
            <a:endParaRPr>
              <a:latin typeface="Raleway"/>
              <a:ea typeface="Raleway"/>
              <a:cs typeface="Raleway"/>
              <a:sym typeface="Raleway"/>
            </a:endParaRPr>
          </a:p>
          <a:p>
            <a:pPr indent="-342900" lvl="0" marL="457200" rtl="0">
              <a:spcBef>
                <a:spcPts val="0"/>
              </a:spcBef>
              <a:spcAft>
                <a:spcPts val="0"/>
              </a:spcAft>
              <a:buSzPts val="1800"/>
              <a:buFont typeface="Raleway"/>
              <a:buChar char="●"/>
            </a:pPr>
            <a:r>
              <a:rPr lang="en-GB">
                <a:latin typeface="Raleway"/>
                <a:ea typeface="Raleway"/>
                <a:cs typeface="Raleway"/>
                <a:sym typeface="Raleway"/>
              </a:rPr>
              <a:t>Introduction to CSS + practical exercise</a:t>
            </a:r>
            <a:endParaRPr>
              <a:latin typeface="Raleway"/>
              <a:ea typeface="Raleway"/>
              <a:cs typeface="Raleway"/>
              <a:sym typeface="Raleway"/>
            </a:endParaRPr>
          </a:p>
          <a:p>
            <a:pPr indent="-342900" lvl="0" marL="457200" rtl="0">
              <a:spcBef>
                <a:spcPts val="0"/>
              </a:spcBef>
              <a:spcAft>
                <a:spcPts val="0"/>
              </a:spcAft>
              <a:buSzPts val="1800"/>
              <a:buFont typeface="Raleway"/>
              <a:buChar char="●"/>
            </a:pPr>
            <a:r>
              <a:rPr lang="en-GB">
                <a:latin typeface="Raleway"/>
                <a:ea typeface="Raleway"/>
                <a:cs typeface="Raleway"/>
                <a:sym typeface="Raleway"/>
              </a:rPr>
              <a:t>Quick intro to JavaScript - how it can be used together with HTML. </a:t>
            </a:r>
            <a:endParaRPr>
              <a:latin typeface="Raleway"/>
              <a:ea typeface="Raleway"/>
              <a:cs typeface="Raleway"/>
              <a:sym typeface="Raleway"/>
            </a:endParaRPr>
          </a:p>
          <a:p>
            <a:pPr indent="0" lvl="0" marL="0">
              <a:spcBef>
                <a:spcPts val="1600"/>
              </a:spcBef>
              <a:spcAft>
                <a:spcPts val="1600"/>
              </a:spcAft>
              <a:buNone/>
            </a:pPr>
            <a:r>
              <a:rPr lang="en-GB">
                <a:latin typeface="Raleway"/>
                <a:ea typeface="Raleway"/>
                <a:cs typeface="Raleway"/>
                <a:sym typeface="Raleway"/>
              </a:rPr>
              <a:t>These two lessons will be quick intro to web development and how everything works together afterwards Martynas will deep dive into JavaScript.</a:t>
            </a:r>
            <a:endParaRPr>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Tools</a:t>
            </a:r>
            <a:endParaRPr/>
          </a:p>
        </p:txBody>
      </p:sp>
      <p:pic>
        <p:nvPicPr>
          <p:cNvPr id="81" name="Shape 81"/>
          <p:cNvPicPr preferRelativeResize="0"/>
          <p:nvPr/>
        </p:nvPicPr>
        <p:blipFill>
          <a:blip r:embed="rId3">
            <a:alphaModFix/>
          </a:blip>
          <a:stretch>
            <a:fillRect/>
          </a:stretch>
        </p:blipFill>
        <p:spPr>
          <a:xfrm>
            <a:off x="1132600" y="1277352"/>
            <a:ext cx="964425" cy="960425"/>
          </a:xfrm>
          <a:prstGeom prst="rect">
            <a:avLst/>
          </a:prstGeom>
          <a:noFill/>
          <a:ln>
            <a:noFill/>
          </a:ln>
        </p:spPr>
      </p:pic>
      <p:pic>
        <p:nvPicPr>
          <p:cNvPr id="82" name="Shape 82"/>
          <p:cNvPicPr preferRelativeResize="0"/>
          <p:nvPr/>
        </p:nvPicPr>
        <p:blipFill>
          <a:blip r:embed="rId4">
            <a:alphaModFix/>
          </a:blip>
          <a:stretch>
            <a:fillRect/>
          </a:stretch>
        </p:blipFill>
        <p:spPr>
          <a:xfrm>
            <a:off x="311700" y="2403125"/>
            <a:ext cx="1068225" cy="1068225"/>
          </a:xfrm>
          <a:prstGeom prst="rect">
            <a:avLst/>
          </a:prstGeom>
          <a:noFill/>
          <a:ln>
            <a:noFill/>
          </a:ln>
        </p:spPr>
      </p:pic>
      <p:pic>
        <p:nvPicPr>
          <p:cNvPr id="83" name="Shape 83"/>
          <p:cNvPicPr preferRelativeResize="0"/>
          <p:nvPr/>
        </p:nvPicPr>
        <p:blipFill>
          <a:blip r:embed="rId5">
            <a:alphaModFix/>
          </a:blip>
          <a:stretch>
            <a:fillRect/>
          </a:stretch>
        </p:blipFill>
        <p:spPr>
          <a:xfrm>
            <a:off x="1014000" y="3636700"/>
            <a:ext cx="1034275" cy="1034275"/>
          </a:xfrm>
          <a:prstGeom prst="rect">
            <a:avLst/>
          </a:prstGeom>
          <a:noFill/>
          <a:ln>
            <a:noFill/>
          </a:ln>
        </p:spPr>
      </p:pic>
      <p:pic>
        <p:nvPicPr>
          <p:cNvPr id="84" name="Shape 84"/>
          <p:cNvPicPr preferRelativeResize="0"/>
          <p:nvPr/>
        </p:nvPicPr>
        <p:blipFill>
          <a:blip r:embed="rId6">
            <a:alphaModFix/>
          </a:blip>
          <a:stretch>
            <a:fillRect/>
          </a:stretch>
        </p:blipFill>
        <p:spPr>
          <a:xfrm>
            <a:off x="1948700" y="2550750"/>
            <a:ext cx="964425" cy="964425"/>
          </a:xfrm>
          <a:prstGeom prst="rect">
            <a:avLst/>
          </a:prstGeom>
          <a:noFill/>
          <a:ln>
            <a:noFill/>
          </a:ln>
        </p:spPr>
      </p:pic>
      <p:pic>
        <p:nvPicPr>
          <p:cNvPr id="85" name="Shape 85"/>
          <p:cNvPicPr preferRelativeResize="0"/>
          <p:nvPr/>
        </p:nvPicPr>
        <p:blipFill>
          <a:blip r:embed="rId7">
            <a:alphaModFix/>
          </a:blip>
          <a:stretch>
            <a:fillRect/>
          </a:stretch>
        </p:blipFill>
        <p:spPr>
          <a:xfrm>
            <a:off x="5369200" y="2079438"/>
            <a:ext cx="3308674" cy="1715600"/>
          </a:xfrm>
          <a:prstGeom prst="rect">
            <a:avLst/>
          </a:prstGeom>
          <a:noFill/>
          <a:ln>
            <a:noFill/>
          </a:ln>
        </p:spPr>
      </p:pic>
      <p:sp>
        <p:nvSpPr>
          <p:cNvPr id="86" name="Shape 86"/>
          <p:cNvSpPr/>
          <p:nvPr/>
        </p:nvSpPr>
        <p:spPr>
          <a:xfrm>
            <a:off x="3730750" y="2350288"/>
            <a:ext cx="1259700" cy="1173900"/>
          </a:xfrm>
          <a:prstGeom prst="mathPlus">
            <a:avLst>
              <a:gd fmla="val 23520" name="adj1"/>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3000">
                <a:solidFill>
                  <a:srgbClr val="424242"/>
                </a:solidFill>
                <a:latin typeface="Raleway"/>
                <a:ea typeface="Raleway"/>
                <a:cs typeface="Raleway"/>
                <a:sym typeface="Raleway"/>
              </a:rPr>
              <a:t>Front-end vs Back-end</a:t>
            </a:r>
            <a:endParaRPr sz="3000">
              <a:solidFill>
                <a:srgbClr val="424242"/>
              </a:solidFill>
              <a:latin typeface="Raleway"/>
              <a:ea typeface="Raleway"/>
              <a:cs typeface="Raleway"/>
              <a:sym typeface="Raleway"/>
            </a:endParaRPr>
          </a:p>
          <a:p>
            <a:pPr indent="0" lvl="0" marL="0">
              <a:spcBef>
                <a:spcPts val="0"/>
              </a:spcBef>
              <a:spcAft>
                <a:spcPts val="0"/>
              </a:spcAft>
              <a:buNone/>
            </a:pPr>
            <a:r>
              <a:t/>
            </a:r>
            <a:endParaRPr>
              <a:latin typeface="Raleway"/>
              <a:ea typeface="Raleway"/>
              <a:cs typeface="Raleway"/>
              <a:sym typeface="Raleway"/>
            </a:endParaRPr>
          </a:p>
        </p:txBody>
      </p:sp>
      <p:pic>
        <p:nvPicPr>
          <p:cNvPr id="92" name="Shape 92"/>
          <p:cNvPicPr preferRelativeResize="0"/>
          <p:nvPr/>
        </p:nvPicPr>
        <p:blipFill>
          <a:blip r:embed="rId3">
            <a:alphaModFix/>
          </a:blip>
          <a:stretch>
            <a:fillRect/>
          </a:stretch>
        </p:blipFill>
        <p:spPr>
          <a:xfrm>
            <a:off x="676188" y="1506250"/>
            <a:ext cx="7791624" cy="249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GB">
                <a:latin typeface="Raleway"/>
                <a:ea typeface="Raleway"/>
                <a:cs typeface="Raleway"/>
                <a:sym typeface="Raleway"/>
              </a:rPr>
              <a:t>Client-side vs Server-side</a:t>
            </a:r>
            <a:endParaRPr b="0">
              <a:latin typeface="Raleway"/>
              <a:ea typeface="Raleway"/>
              <a:cs typeface="Raleway"/>
              <a:sym typeface="Raleway"/>
            </a:endParaRPr>
          </a:p>
        </p:txBody>
      </p:sp>
      <p:pic>
        <p:nvPicPr>
          <p:cNvPr id="98" name="Shape 98"/>
          <p:cNvPicPr preferRelativeResize="0"/>
          <p:nvPr/>
        </p:nvPicPr>
        <p:blipFill>
          <a:blip r:embed="rId3">
            <a:alphaModFix/>
          </a:blip>
          <a:stretch>
            <a:fillRect/>
          </a:stretch>
        </p:blipFill>
        <p:spPr>
          <a:xfrm>
            <a:off x="1028194" y="1807200"/>
            <a:ext cx="2001825" cy="2001825"/>
          </a:xfrm>
          <a:prstGeom prst="rect">
            <a:avLst/>
          </a:prstGeom>
          <a:noFill/>
          <a:ln>
            <a:noFill/>
          </a:ln>
        </p:spPr>
      </p:pic>
      <p:grpSp>
        <p:nvGrpSpPr>
          <p:cNvPr id="99" name="Shape 99"/>
          <p:cNvGrpSpPr/>
          <p:nvPr/>
        </p:nvGrpSpPr>
        <p:grpSpPr>
          <a:xfrm>
            <a:off x="4590600" y="1633150"/>
            <a:ext cx="3689701" cy="2258185"/>
            <a:chOff x="4821050" y="2200225"/>
            <a:chExt cx="3689701" cy="2258185"/>
          </a:xfrm>
        </p:grpSpPr>
        <p:pic>
          <p:nvPicPr>
            <p:cNvPr descr="Vaizdo rezultatas pagal užklausą „asp.net“" id="100" name="Shape 100"/>
            <p:cNvPicPr preferRelativeResize="0"/>
            <p:nvPr/>
          </p:nvPicPr>
          <p:blipFill>
            <a:blip r:embed="rId4">
              <a:alphaModFix/>
            </a:blip>
            <a:stretch>
              <a:fillRect/>
            </a:stretch>
          </p:blipFill>
          <p:spPr>
            <a:xfrm>
              <a:off x="4821063" y="2200225"/>
              <a:ext cx="916175" cy="916175"/>
            </a:xfrm>
            <a:prstGeom prst="rect">
              <a:avLst/>
            </a:prstGeom>
            <a:noFill/>
            <a:ln>
              <a:noFill/>
            </a:ln>
          </p:spPr>
        </p:pic>
        <p:pic>
          <p:nvPicPr>
            <p:cNvPr descr="Vaizdo rezultatas pagal užklausą „php“" id="101" name="Shape 101"/>
            <p:cNvPicPr preferRelativeResize="0"/>
            <p:nvPr/>
          </p:nvPicPr>
          <p:blipFill>
            <a:blip r:embed="rId5">
              <a:alphaModFix/>
            </a:blip>
            <a:stretch>
              <a:fillRect/>
            </a:stretch>
          </p:blipFill>
          <p:spPr>
            <a:xfrm>
              <a:off x="6120198" y="2458975"/>
              <a:ext cx="1019550" cy="550025"/>
            </a:xfrm>
            <a:prstGeom prst="rect">
              <a:avLst/>
            </a:prstGeom>
            <a:noFill/>
            <a:ln>
              <a:noFill/>
            </a:ln>
          </p:spPr>
        </p:pic>
        <p:pic>
          <p:nvPicPr>
            <p:cNvPr descr="Vaizdo rezultatas pagal užklausą „go language“" id="102" name="Shape 102"/>
            <p:cNvPicPr preferRelativeResize="0"/>
            <p:nvPr/>
          </p:nvPicPr>
          <p:blipFill>
            <a:blip r:embed="rId6">
              <a:alphaModFix/>
            </a:blip>
            <a:stretch>
              <a:fillRect/>
            </a:stretch>
          </p:blipFill>
          <p:spPr>
            <a:xfrm>
              <a:off x="4821050" y="3200425"/>
              <a:ext cx="1019551" cy="533250"/>
            </a:xfrm>
            <a:prstGeom prst="rect">
              <a:avLst/>
            </a:prstGeom>
            <a:noFill/>
            <a:ln>
              <a:noFill/>
            </a:ln>
          </p:spPr>
        </p:pic>
        <p:pic>
          <p:nvPicPr>
            <p:cNvPr descr="Vaizdo rezultatas pagal užklausą „python language“" id="103" name="Shape 103"/>
            <p:cNvPicPr preferRelativeResize="0"/>
            <p:nvPr/>
          </p:nvPicPr>
          <p:blipFill>
            <a:blip r:embed="rId7">
              <a:alphaModFix/>
            </a:blip>
            <a:stretch>
              <a:fillRect/>
            </a:stretch>
          </p:blipFill>
          <p:spPr>
            <a:xfrm>
              <a:off x="6033638" y="3245149"/>
              <a:ext cx="1633888" cy="550025"/>
            </a:xfrm>
            <a:prstGeom prst="rect">
              <a:avLst/>
            </a:prstGeom>
            <a:noFill/>
            <a:ln>
              <a:noFill/>
            </a:ln>
          </p:spPr>
        </p:pic>
        <p:pic>
          <p:nvPicPr>
            <p:cNvPr descr="Vaizdo rezultatas pagal užklausą „haskell language“" id="104" name="Shape 104"/>
            <p:cNvPicPr preferRelativeResize="0"/>
            <p:nvPr/>
          </p:nvPicPr>
          <p:blipFill>
            <a:blip r:embed="rId8">
              <a:alphaModFix/>
            </a:blip>
            <a:stretch>
              <a:fillRect/>
            </a:stretch>
          </p:blipFill>
          <p:spPr>
            <a:xfrm>
              <a:off x="4821063" y="4069450"/>
              <a:ext cx="1096225" cy="361732"/>
            </a:xfrm>
            <a:prstGeom prst="rect">
              <a:avLst/>
            </a:prstGeom>
            <a:noFill/>
            <a:ln>
              <a:noFill/>
            </a:ln>
          </p:spPr>
        </p:pic>
        <p:pic>
          <p:nvPicPr>
            <p:cNvPr descr="Vaizdo rezultatas pagal užklausą „ruby language“" id="105" name="Shape 105"/>
            <p:cNvPicPr preferRelativeResize="0"/>
            <p:nvPr/>
          </p:nvPicPr>
          <p:blipFill>
            <a:blip r:embed="rId9">
              <a:alphaModFix/>
            </a:blip>
            <a:stretch>
              <a:fillRect/>
            </a:stretch>
          </p:blipFill>
          <p:spPr>
            <a:xfrm>
              <a:off x="7414543" y="2342838"/>
              <a:ext cx="1096208" cy="782300"/>
            </a:xfrm>
            <a:prstGeom prst="rect">
              <a:avLst/>
            </a:prstGeom>
            <a:noFill/>
            <a:ln>
              <a:noFill/>
            </a:ln>
          </p:spPr>
        </p:pic>
        <p:pic>
          <p:nvPicPr>
            <p:cNvPr descr="Vaizdo rezultatas pagal užklausą „java language“" id="106" name="Shape 106"/>
            <p:cNvPicPr preferRelativeResize="0"/>
            <p:nvPr/>
          </p:nvPicPr>
          <p:blipFill>
            <a:blip r:embed="rId10">
              <a:alphaModFix/>
            </a:blip>
            <a:stretch>
              <a:fillRect/>
            </a:stretch>
          </p:blipFill>
          <p:spPr>
            <a:xfrm>
              <a:off x="7860550" y="3258125"/>
              <a:ext cx="606600" cy="1109813"/>
            </a:xfrm>
            <a:prstGeom prst="rect">
              <a:avLst/>
            </a:prstGeom>
            <a:noFill/>
            <a:ln>
              <a:noFill/>
            </a:ln>
          </p:spPr>
        </p:pic>
        <p:pic>
          <p:nvPicPr>
            <p:cNvPr descr="Vaizdo rezultatas pagal užklausą „node.js language“" id="107" name="Shape 107"/>
            <p:cNvPicPr preferRelativeResize="0"/>
            <p:nvPr/>
          </p:nvPicPr>
          <p:blipFill>
            <a:blip r:embed="rId11">
              <a:alphaModFix/>
            </a:blip>
            <a:stretch>
              <a:fillRect/>
            </a:stretch>
          </p:blipFill>
          <p:spPr>
            <a:xfrm>
              <a:off x="6314563" y="3925160"/>
              <a:ext cx="1066500" cy="5332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aleway"/>
                <a:ea typeface="Raleway"/>
                <a:cs typeface="Raleway"/>
                <a:sym typeface="Raleway"/>
              </a:rPr>
              <a:t>Client-side</a:t>
            </a:r>
            <a:endParaRPr>
              <a:latin typeface="Raleway"/>
              <a:ea typeface="Raleway"/>
              <a:cs typeface="Raleway"/>
              <a:sym typeface="Raleway"/>
            </a:endParaRPr>
          </a:p>
        </p:txBody>
      </p:sp>
      <p:sp>
        <p:nvSpPr>
          <p:cNvPr id="113" name="Shape 113"/>
          <p:cNvSpPr txBox="1"/>
          <p:nvPr>
            <p:ph idx="1" type="body"/>
          </p:nvPr>
        </p:nvSpPr>
        <p:spPr>
          <a:xfrm>
            <a:off x="311700" y="1152475"/>
            <a:ext cx="8099100" cy="3416400"/>
          </a:xfrm>
          <a:prstGeom prst="rect">
            <a:avLst/>
          </a:prstGeom>
        </p:spPr>
        <p:txBody>
          <a:bodyPr anchorCtr="0" anchor="t" bIns="91425" lIns="91425" spcFirstLastPara="1" rIns="91425" wrap="square" tIns="91425">
            <a:noAutofit/>
          </a:bodyPr>
          <a:lstStyle/>
          <a:p>
            <a:pPr indent="-368300" lvl="0" marL="457200" rtl="0">
              <a:spcBef>
                <a:spcPts val="0"/>
              </a:spcBef>
              <a:spcAft>
                <a:spcPts val="0"/>
              </a:spcAft>
              <a:buSzPts val="2200"/>
              <a:buFont typeface="Raleway"/>
              <a:buChar char="●"/>
            </a:pPr>
            <a:r>
              <a:rPr lang="en-GB" sz="2200">
                <a:highlight>
                  <a:srgbClr val="FFFFFF"/>
                </a:highlight>
                <a:latin typeface="Raleway"/>
                <a:ea typeface="Raleway"/>
                <a:cs typeface="Raleway"/>
                <a:sym typeface="Raleway"/>
              </a:rPr>
              <a:t>The </a:t>
            </a:r>
            <a:r>
              <a:rPr b="1" lang="en-GB" sz="2200">
                <a:highlight>
                  <a:srgbClr val="FFFFFF"/>
                </a:highlight>
                <a:latin typeface="Raleway"/>
                <a:ea typeface="Raleway"/>
                <a:cs typeface="Raleway"/>
                <a:sym typeface="Raleway"/>
              </a:rPr>
              <a:t>client</a:t>
            </a:r>
            <a:r>
              <a:rPr lang="en-GB" sz="2200">
                <a:highlight>
                  <a:srgbClr val="FFFFFF"/>
                </a:highlight>
                <a:latin typeface="Raleway"/>
                <a:ea typeface="Raleway"/>
                <a:cs typeface="Raleway"/>
                <a:sym typeface="Raleway"/>
              </a:rPr>
              <a:t>-</a:t>
            </a:r>
            <a:r>
              <a:rPr b="1" lang="en-GB" sz="2200">
                <a:highlight>
                  <a:srgbClr val="FFFFFF"/>
                </a:highlight>
                <a:latin typeface="Raleway"/>
                <a:ea typeface="Raleway"/>
                <a:cs typeface="Raleway"/>
                <a:sym typeface="Raleway"/>
              </a:rPr>
              <a:t>side </a:t>
            </a:r>
            <a:r>
              <a:rPr lang="en-GB" sz="2200">
                <a:highlight>
                  <a:srgbClr val="FFFFFF"/>
                </a:highlight>
                <a:latin typeface="Raleway"/>
                <a:ea typeface="Raleway"/>
                <a:cs typeface="Raleway"/>
                <a:sym typeface="Raleway"/>
              </a:rPr>
              <a:t>environment used to run scripts is usually a browser. </a:t>
            </a:r>
            <a:endParaRPr sz="2200">
              <a:highlight>
                <a:srgbClr val="FFFFFF"/>
              </a:highlight>
              <a:latin typeface="Raleway"/>
              <a:ea typeface="Raleway"/>
              <a:cs typeface="Raleway"/>
              <a:sym typeface="Raleway"/>
            </a:endParaRPr>
          </a:p>
          <a:p>
            <a:pPr indent="-368300" lvl="0" marL="457200" rtl="0">
              <a:spcBef>
                <a:spcPts val="0"/>
              </a:spcBef>
              <a:spcAft>
                <a:spcPts val="0"/>
              </a:spcAft>
              <a:buSzPts val="2200"/>
              <a:buFont typeface="Raleway"/>
              <a:buChar char="●"/>
            </a:pPr>
            <a:r>
              <a:rPr lang="en-GB" sz="2200">
                <a:highlight>
                  <a:srgbClr val="FFFFFF"/>
                </a:highlight>
                <a:latin typeface="Raleway"/>
                <a:ea typeface="Raleway"/>
                <a:cs typeface="Raleway"/>
                <a:sym typeface="Raleway"/>
              </a:rPr>
              <a:t>The processing takes place on the </a:t>
            </a:r>
            <a:r>
              <a:rPr b="1" lang="en-GB" sz="2200">
                <a:highlight>
                  <a:srgbClr val="FFFFFF"/>
                </a:highlight>
                <a:latin typeface="Raleway"/>
                <a:ea typeface="Raleway"/>
                <a:cs typeface="Raleway"/>
                <a:sym typeface="Raleway"/>
              </a:rPr>
              <a:t>end users computer</a:t>
            </a:r>
            <a:r>
              <a:rPr lang="en-GB" sz="2200">
                <a:highlight>
                  <a:srgbClr val="FFFFFF"/>
                </a:highlight>
                <a:latin typeface="Raleway"/>
                <a:ea typeface="Raleway"/>
                <a:cs typeface="Raleway"/>
                <a:sym typeface="Raleway"/>
              </a:rPr>
              <a:t>. </a:t>
            </a:r>
            <a:endParaRPr sz="2200">
              <a:highlight>
                <a:srgbClr val="FFFFFF"/>
              </a:highlight>
              <a:latin typeface="Raleway"/>
              <a:ea typeface="Raleway"/>
              <a:cs typeface="Raleway"/>
              <a:sym typeface="Raleway"/>
            </a:endParaRPr>
          </a:p>
          <a:p>
            <a:pPr indent="-368300" lvl="0" marL="457200" rtl="0">
              <a:spcBef>
                <a:spcPts val="0"/>
              </a:spcBef>
              <a:spcAft>
                <a:spcPts val="0"/>
              </a:spcAft>
              <a:buSzPts val="2200"/>
              <a:buFont typeface="Raleway"/>
              <a:buChar char="●"/>
            </a:pPr>
            <a:r>
              <a:rPr lang="en-GB" sz="2200">
                <a:highlight>
                  <a:srgbClr val="FFFFFF"/>
                </a:highlight>
                <a:latin typeface="Raleway"/>
                <a:ea typeface="Raleway"/>
                <a:cs typeface="Raleway"/>
                <a:sym typeface="Raleway"/>
              </a:rPr>
              <a:t>The source code is transferred </a:t>
            </a:r>
            <a:r>
              <a:rPr b="1" lang="en-GB" sz="2200">
                <a:highlight>
                  <a:srgbClr val="FFFFFF"/>
                </a:highlight>
                <a:latin typeface="Raleway"/>
                <a:ea typeface="Raleway"/>
                <a:cs typeface="Raleway"/>
                <a:sym typeface="Raleway"/>
              </a:rPr>
              <a:t>from</a:t>
            </a:r>
            <a:r>
              <a:rPr lang="en-GB" sz="2200">
                <a:highlight>
                  <a:srgbClr val="FFFFFF"/>
                </a:highlight>
                <a:latin typeface="Raleway"/>
                <a:ea typeface="Raleway"/>
                <a:cs typeface="Raleway"/>
                <a:sym typeface="Raleway"/>
              </a:rPr>
              <a:t> </a:t>
            </a:r>
            <a:r>
              <a:rPr b="1" lang="en-GB" sz="2200">
                <a:highlight>
                  <a:srgbClr val="FFFFFF"/>
                </a:highlight>
                <a:latin typeface="Raleway"/>
                <a:ea typeface="Raleway"/>
                <a:cs typeface="Raleway"/>
                <a:sym typeface="Raleway"/>
              </a:rPr>
              <a:t>the web server</a:t>
            </a:r>
            <a:r>
              <a:rPr lang="en-GB" sz="2200">
                <a:highlight>
                  <a:srgbClr val="FFFFFF"/>
                </a:highlight>
                <a:latin typeface="Raleway"/>
                <a:ea typeface="Raleway"/>
                <a:cs typeface="Raleway"/>
                <a:sym typeface="Raleway"/>
              </a:rPr>
              <a:t> to the users computer over the internet and run directly </a:t>
            </a:r>
            <a:r>
              <a:rPr b="1" lang="en-GB" sz="2200">
                <a:highlight>
                  <a:srgbClr val="FFFFFF"/>
                </a:highlight>
                <a:latin typeface="Raleway"/>
                <a:ea typeface="Raleway"/>
                <a:cs typeface="Raleway"/>
                <a:sym typeface="Raleway"/>
              </a:rPr>
              <a:t>in the</a:t>
            </a:r>
            <a:r>
              <a:rPr lang="en-GB" sz="2200">
                <a:highlight>
                  <a:srgbClr val="FFFFFF"/>
                </a:highlight>
                <a:latin typeface="Raleway"/>
                <a:ea typeface="Raleway"/>
                <a:cs typeface="Raleway"/>
                <a:sym typeface="Raleway"/>
              </a:rPr>
              <a:t> </a:t>
            </a:r>
            <a:r>
              <a:rPr b="1" lang="en-GB" sz="2200">
                <a:highlight>
                  <a:srgbClr val="FFFFFF"/>
                </a:highlight>
                <a:latin typeface="Raleway"/>
                <a:ea typeface="Raleway"/>
                <a:cs typeface="Raleway"/>
                <a:sym typeface="Raleway"/>
              </a:rPr>
              <a:t>browser</a:t>
            </a:r>
            <a:r>
              <a:rPr lang="en-GB" sz="2200">
                <a:highlight>
                  <a:srgbClr val="FFFFFF"/>
                </a:highlight>
                <a:latin typeface="Raleway"/>
                <a:ea typeface="Raleway"/>
                <a:cs typeface="Raleway"/>
                <a:sym typeface="Raleway"/>
              </a:rPr>
              <a:t>.</a:t>
            </a:r>
            <a:endParaRPr sz="22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latin typeface="Raleway"/>
                <a:ea typeface="Raleway"/>
                <a:cs typeface="Raleway"/>
                <a:sym typeface="Raleway"/>
              </a:rPr>
              <a:t>Server-side</a:t>
            </a:r>
            <a:endParaRPr>
              <a:latin typeface="Raleway"/>
              <a:ea typeface="Raleway"/>
              <a:cs typeface="Raleway"/>
              <a:sym typeface="Raleway"/>
            </a:endParaRPr>
          </a:p>
          <a:p>
            <a:pPr indent="0" lvl="0" marL="0">
              <a:spcBef>
                <a:spcPts val="0"/>
              </a:spcBef>
              <a:spcAft>
                <a:spcPts val="0"/>
              </a:spcAft>
              <a:buNone/>
            </a:pPr>
            <a:r>
              <a:t/>
            </a:r>
            <a:endParaRPr/>
          </a:p>
        </p:txBody>
      </p:sp>
      <p:sp>
        <p:nvSpPr>
          <p:cNvPr id="119" name="Shape 119"/>
          <p:cNvSpPr txBox="1"/>
          <p:nvPr>
            <p:ph idx="1" type="body"/>
          </p:nvPr>
        </p:nvSpPr>
        <p:spPr>
          <a:xfrm>
            <a:off x="311700" y="1136025"/>
            <a:ext cx="8313000" cy="3416400"/>
          </a:xfrm>
          <a:prstGeom prst="rect">
            <a:avLst/>
          </a:prstGeom>
        </p:spPr>
        <p:txBody>
          <a:bodyPr anchorCtr="0" anchor="t" bIns="91425" lIns="91425" spcFirstLastPara="1" rIns="91425" wrap="square" tIns="91425">
            <a:noAutofit/>
          </a:bodyPr>
          <a:lstStyle/>
          <a:p>
            <a:pPr indent="-381000" lvl="0" marL="457200">
              <a:spcBef>
                <a:spcPts val="0"/>
              </a:spcBef>
              <a:spcAft>
                <a:spcPts val="0"/>
              </a:spcAft>
              <a:buClr>
                <a:schemeClr val="dk1"/>
              </a:buClr>
              <a:buSzPts val="2400"/>
              <a:buFont typeface="Raleway"/>
              <a:buChar char="●"/>
            </a:pPr>
            <a:r>
              <a:rPr lang="en-GB" sz="2400">
                <a:solidFill>
                  <a:schemeClr val="dk1"/>
                </a:solidFill>
                <a:highlight>
                  <a:srgbClr val="FFFFFF"/>
                </a:highlight>
                <a:latin typeface="Raleway"/>
                <a:ea typeface="Raleway"/>
                <a:cs typeface="Raleway"/>
                <a:sym typeface="Raleway"/>
              </a:rPr>
              <a:t>The </a:t>
            </a:r>
            <a:r>
              <a:rPr b="1" lang="en-GB" sz="2400">
                <a:solidFill>
                  <a:schemeClr val="dk1"/>
                </a:solidFill>
                <a:latin typeface="Raleway"/>
                <a:ea typeface="Raleway"/>
                <a:cs typeface="Raleway"/>
                <a:sym typeface="Raleway"/>
              </a:rPr>
              <a:t>server-side environment</a:t>
            </a:r>
            <a:r>
              <a:rPr lang="en-GB" sz="2400">
                <a:solidFill>
                  <a:schemeClr val="dk1"/>
                </a:solidFill>
                <a:highlight>
                  <a:srgbClr val="FFFFFF"/>
                </a:highlight>
                <a:latin typeface="Raleway"/>
                <a:ea typeface="Raleway"/>
                <a:cs typeface="Raleway"/>
                <a:sym typeface="Raleway"/>
              </a:rPr>
              <a:t> that runs a scripting language is a web server</a:t>
            </a:r>
            <a:endParaRPr sz="2400">
              <a:solidFill>
                <a:schemeClr val="dk1"/>
              </a:solidFill>
              <a:highlight>
                <a:srgbClr val="FFFFFF"/>
              </a:highlight>
              <a:latin typeface="Raleway"/>
              <a:ea typeface="Raleway"/>
              <a:cs typeface="Raleway"/>
              <a:sym typeface="Raleway"/>
            </a:endParaRPr>
          </a:p>
          <a:p>
            <a:pPr indent="-381000" lvl="0" marL="457200" rtl="0">
              <a:spcBef>
                <a:spcPts val="0"/>
              </a:spcBef>
              <a:spcAft>
                <a:spcPts val="0"/>
              </a:spcAft>
              <a:buClr>
                <a:schemeClr val="dk1"/>
              </a:buClr>
              <a:buSzPts val="2400"/>
              <a:buFont typeface="Raleway"/>
              <a:buChar char="●"/>
            </a:pPr>
            <a:r>
              <a:rPr lang="en-GB" sz="2400">
                <a:solidFill>
                  <a:schemeClr val="dk1"/>
                </a:solidFill>
                <a:highlight>
                  <a:srgbClr val="FFFFFF"/>
                </a:highlight>
                <a:latin typeface="Raleway"/>
                <a:ea typeface="Raleway"/>
                <a:cs typeface="Raleway"/>
                <a:sym typeface="Raleway"/>
              </a:rPr>
              <a:t>A user's request is fulfilled by running a script directly on the web server to generate dynamic HTML pages. This HTML is then sent to the client browser</a:t>
            </a:r>
            <a:endParaRPr sz="2400">
              <a:solidFill>
                <a:schemeClr val="dk1"/>
              </a:solidFill>
              <a:highlight>
                <a:srgbClr val="FFFFFF"/>
              </a:highlight>
              <a:latin typeface="Raleway"/>
              <a:ea typeface="Raleway"/>
              <a:cs typeface="Raleway"/>
              <a:sym typeface="Raleway"/>
            </a:endParaRPr>
          </a:p>
          <a:p>
            <a:pPr indent="0" lvl="0" marL="0" rtl="0">
              <a:spcBef>
                <a:spcPts val="1600"/>
              </a:spcBef>
              <a:spcAft>
                <a:spcPts val="0"/>
              </a:spcAft>
              <a:buClr>
                <a:schemeClr val="dk1"/>
              </a:buClr>
              <a:buSzPts val="1100"/>
              <a:buFont typeface="Arial"/>
              <a:buNone/>
            </a:pPr>
            <a:r>
              <a:t/>
            </a:r>
            <a:endParaRPr sz="2400">
              <a:solidFill>
                <a:schemeClr val="dk1"/>
              </a:solidFill>
              <a:latin typeface="Raleway"/>
              <a:ea typeface="Raleway"/>
              <a:cs typeface="Raleway"/>
              <a:sym typeface="Raleway"/>
            </a:endParaRPr>
          </a:p>
          <a:p>
            <a:pPr indent="0" lvl="0" marL="0">
              <a:spcBef>
                <a:spcPts val="1600"/>
              </a:spcBef>
              <a:spcAft>
                <a:spcPts val="1600"/>
              </a:spcAft>
              <a:buNone/>
            </a:pPr>
            <a:r>
              <a:t/>
            </a:r>
            <a:endParaRPr sz="2400">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